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9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00EB1-6F31-48CD-9BA7-415F28CB1E12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C675C-1744-48BF-B6EE-3771E9A08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675C-1744-48BF-B6EE-3771E9A083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7BEF1B-A3A2-46FD-861F-6561BE6BEDCB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 «Русская народная игрушка»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УССКИЕ НАРОДНЫЕ ИГРУ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Презентация на тему: «Русская народная игрушка»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786314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Дымковская игрушка</a:t>
            </a:r>
          </a:p>
          <a:p>
            <a:pPr marL="179388" indent="-4763">
              <a:buNone/>
            </a:pPr>
            <a:r>
              <a:rPr lang="ru-RU" sz="1800" dirty="0" smtClean="0">
                <a:latin typeface="Comic Sans MS" pitchFamily="66" charset="0"/>
              </a:rPr>
              <a:t>Дымковская игрушка одна из самых старинных промыслов  России, ей более 400 лет. </a:t>
            </a:r>
          </a:p>
          <a:p>
            <a:pPr marL="179388" indent="-4763">
              <a:buNone/>
            </a:pPr>
            <a:r>
              <a:rPr lang="ru-RU" sz="1800" dirty="0" smtClean="0">
                <a:latin typeface="Comic Sans MS" pitchFamily="66" charset="0"/>
              </a:rPr>
              <a:t>Начиналось всё со свистулек для забавы детей. Женщины слободы Дымково лепили их для ярмарки.  Из небольшого глиняного шарика с отверстиями свистулька превращалась  в барашка, лошадку, всадника на коне, барыню, в фигуры зверей и птиц. Каждая игрушка уникальна и единственна. Не может быть двух одинаковых изделий. Расписывают игрушки геометрическим рисунком (кругами, точками, овалами, полосами и волнами),  используют много красного, желтого, синего, зелёного цветов.</a:t>
            </a:r>
          </a:p>
          <a:p>
            <a:pPr marL="179388" indent="-4763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732842_html_m5b4f85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16" y="1500174"/>
            <a:ext cx="2071702" cy="2643206"/>
          </a:xfrm>
          <a:prstGeom prst="rect">
            <a:avLst/>
          </a:prstGeom>
        </p:spPr>
      </p:pic>
      <p:pic>
        <p:nvPicPr>
          <p:cNvPr id="14" name="Рисунок 13" descr="dymkovskaya_igrushka_10-e14552012161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500174"/>
            <a:ext cx="2071702" cy="2643206"/>
          </a:xfrm>
          <a:prstGeom prst="rect">
            <a:avLst/>
          </a:prstGeom>
        </p:spPr>
      </p:pic>
      <p:pic>
        <p:nvPicPr>
          <p:cNvPr id="15" name="Рисунок 14" descr="dymkovskaya_igrushka_08-e14552011317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16" y="4143380"/>
            <a:ext cx="2071702" cy="2571768"/>
          </a:xfrm>
          <a:prstGeom prst="rect">
            <a:avLst/>
          </a:prstGeom>
        </p:spPr>
      </p:pic>
      <p:pic>
        <p:nvPicPr>
          <p:cNvPr id="18" name="Рисунок 17" descr="777конь261_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4143380"/>
            <a:ext cx="207170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929222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Гжельские розы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aseline="-25000" dirty="0" smtClean="0">
                <a:latin typeface="Comic Sans MS" pitchFamily="66" charset="0"/>
              </a:rPr>
              <a:t>Все изделия, что ты видишь на этой странице, расписаны всего одной краской — синей. Это гжельские игрушки и посуда. Как можно догадаться по названию, делают ее в небольшой деревеньке Гжель, расположенной недалеко от Москвы с середины 18 века. Гжельский край — это известный центр народного керамического искусства. А дело это не простое — нужно правильно замесить глину, придать ей нужную форму, раскрасить и обжечь в печи при высокой температуре. Гжельские художники изображают  цветочные гирлянды, сказочных птиц, пейзажи, картинки из народной жизни.   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00893" y="1928802"/>
            <a:ext cx="2143108" cy="2143139"/>
          </a:xfrm>
          <a:prstGeom prst="rect">
            <a:avLst/>
          </a:prstGeom>
        </p:spPr>
      </p:pic>
      <p:pic>
        <p:nvPicPr>
          <p:cNvPr id="8" name="Рисунок 7" descr="3000.750x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928802"/>
            <a:ext cx="2000264" cy="2143140"/>
          </a:xfrm>
          <a:prstGeom prst="rect">
            <a:avLst/>
          </a:prstGeom>
        </p:spPr>
      </p:pic>
      <p:pic>
        <p:nvPicPr>
          <p:cNvPr id="9" name="Рисунок 8" descr="gjel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530" y="4071942"/>
            <a:ext cx="4135470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5357818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Филимоновская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свистулька</a:t>
            </a:r>
          </a:p>
          <a:p>
            <a:pPr marL="166688" indent="-14288">
              <a:buNone/>
            </a:pPr>
            <a:r>
              <a:rPr lang="ru-RU" sz="2600" baseline="-25000" dirty="0" smtClean="0">
                <a:latin typeface="Comic Sans MS" pitchFamily="66" charset="0"/>
              </a:rPr>
              <a:t>Эти игрушки трудно спутать с какими-либо другими. Они имеют характерную форму и раскраску. У всех игрушек вытянутые шеи и маленькие головки. А раскраска такая, что ни с чем не спутаешь — чередующиеся полоски красного, желтого и зеленого цветов. Бывают и более сложные узоры, особенно на юбках у барынь: ветвистая «елочка», яркая «ягодка», лучистая «звездочка» или «солнышко». И еще одно важное отличие от других глиняных игрушек — </a:t>
            </a:r>
            <a:r>
              <a:rPr lang="ru-RU" sz="2600" baseline="-25000" dirty="0" err="1" smtClean="0">
                <a:latin typeface="Comic Sans MS" pitchFamily="66" charset="0"/>
              </a:rPr>
              <a:t>филимоновские</a:t>
            </a:r>
            <a:r>
              <a:rPr lang="ru-RU" sz="2600" baseline="-25000" dirty="0" smtClean="0">
                <a:latin typeface="Comic Sans MS" pitchFamily="66" charset="0"/>
              </a:rPr>
              <a:t> игрушки всегда свистульки. Даже барыни и кавалеры — свистульки, свисток находится в хвосте зверей и птиц, которых они держат.</a:t>
            </a:r>
            <a:endParaRPr lang="ru-RU" sz="26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8330eff7bd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29256" y="3714752"/>
            <a:ext cx="3571900" cy="2857520"/>
          </a:xfrm>
          <a:prstGeom prst="rect">
            <a:avLst/>
          </a:prstGeom>
        </p:spPr>
      </p:pic>
      <p:pic>
        <p:nvPicPr>
          <p:cNvPr id="7" name="Рисунок 6" descr="лошадь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9256" y="1857364"/>
            <a:ext cx="1428760" cy="1857364"/>
          </a:xfrm>
          <a:prstGeom prst="rect">
            <a:avLst/>
          </a:prstGeom>
        </p:spPr>
      </p:pic>
      <p:pic>
        <p:nvPicPr>
          <p:cNvPr id="8" name="Рисунок 7" descr="1339694613_b31dd864f6d4-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16" y="1857364"/>
            <a:ext cx="214314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3857652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Жбанниковская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игрушка</a:t>
            </a:r>
          </a:p>
          <a:p>
            <a:pPr marL="171450" indent="-11113">
              <a:buNone/>
            </a:pPr>
            <a:r>
              <a:rPr lang="ru-RU" sz="1800" dirty="0" smtClean="0">
                <a:latin typeface="Comic Sans MS" pitchFamily="66" charset="0"/>
              </a:rPr>
              <a:t>Промысел возник в начале 20 века, в деревне </a:t>
            </a:r>
            <a:r>
              <a:rPr lang="ru-RU" sz="1800" dirty="0" err="1" smtClean="0">
                <a:latin typeface="Comic Sans MS" pitchFamily="66" charset="0"/>
              </a:rPr>
              <a:t>Жбанниково</a:t>
            </a:r>
            <a:r>
              <a:rPr lang="ru-RU" sz="1800" dirty="0" smtClean="0">
                <a:latin typeface="Comic Sans MS" pitchFamily="66" charset="0"/>
              </a:rPr>
              <a:t>. Причудливое сочетание красок в росписи создаётся использованием тёмной эмалевой краски в качестве фона, по которому наносятся пятна более светлых тонов. Отдельные детали фигур «серебрятся» . Особенность </a:t>
            </a:r>
            <a:r>
              <a:rPr lang="ru-RU" sz="1800" dirty="0" err="1" smtClean="0">
                <a:latin typeface="Comic Sans MS" pitchFamily="66" charset="0"/>
              </a:rPr>
              <a:t>жбанниковской</a:t>
            </a:r>
            <a:r>
              <a:rPr lang="ru-RU" sz="1800" dirty="0" smtClean="0">
                <a:latin typeface="Comic Sans MS" pitchFamily="66" charset="0"/>
              </a:rPr>
              <a:t> игрушки в том, что туловище всех фигурок напоминает глиняную пирамиду на трёх ногах-основаниях.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6" name="Рисунок 5" descr="9231b541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43372" y="1714488"/>
            <a:ext cx="1819764" cy="2357454"/>
          </a:xfrm>
          <a:prstGeom prst="rect">
            <a:avLst/>
          </a:prstGeom>
        </p:spPr>
      </p:pic>
      <p:pic>
        <p:nvPicPr>
          <p:cNvPr id="7" name="Рисунок 6" descr="dec10a7e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9322" y="1714488"/>
            <a:ext cx="3000396" cy="2357454"/>
          </a:xfrm>
          <a:prstGeom prst="rect">
            <a:avLst/>
          </a:prstGeom>
        </p:spPr>
      </p:pic>
      <p:pic>
        <p:nvPicPr>
          <p:cNvPr id="8" name="Рисунок 7" descr="DPP_0008_small.tif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4071942"/>
            <a:ext cx="1620784" cy="2428892"/>
          </a:xfrm>
          <a:prstGeom prst="rect">
            <a:avLst/>
          </a:prstGeom>
        </p:spPr>
      </p:pic>
      <p:pic>
        <p:nvPicPr>
          <p:cNvPr id="10" name="Рисунок 9" descr="hello_html_1505e6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071942"/>
            <a:ext cx="3214710" cy="242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572000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err="1" smtClean="0">
                <a:solidFill>
                  <a:srgbClr val="FF0000"/>
                </a:solidFill>
                <a:latin typeface="Comic Sans MS" pitchFamily="66" charset="0"/>
              </a:rPr>
              <a:t>Каргопольская</a:t>
            </a:r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 игрушка</a:t>
            </a:r>
          </a:p>
          <a:p>
            <a:pPr marL="182563" indent="-1588">
              <a:buNone/>
            </a:pPr>
            <a:r>
              <a:rPr lang="ru-RU" baseline="-25000" dirty="0" smtClean="0">
                <a:latin typeface="Comic Sans MS" pitchFamily="66" charset="0"/>
              </a:rPr>
              <a:t>На самом севере России есть красивый старинный русский город Каргополь. Очень интересны глиняные игрушки </a:t>
            </a:r>
            <a:r>
              <a:rPr lang="ru-RU" baseline="-25000" dirty="0" err="1" smtClean="0">
                <a:latin typeface="Comic Sans MS" pitchFamily="66" charset="0"/>
              </a:rPr>
              <a:t>каргопольских</a:t>
            </a:r>
            <a:r>
              <a:rPr lang="ru-RU" baseline="-25000" dirty="0" smtClean="0">
                <a:latin typeface="Comic Sans MS" pitchFamily="66" charset="0"/>
              </a:rPr>
              <a:t> мастеров. Размером игрушки с ладонь, но если долго смотреть на них, то кажутся они великанами, сделанными из большущего куска глины. В них есть что-то загадочное и волшебное. Особенно любопытен </a:t>
            </a:r>
            <a:r>
              <a:rPr lang="ru-RU" baseline="-25000" dirty="0" err="1" smtClean="0">
                <a:latin typeface="Comic Sans MS" pitchFamily="66" charset="0"/>
              </a:rPr>
              <a:t>Полкан</a:t>
            </a:r>
            <a:r>
              <a:rPr lang="ru-RU" baseline="-25000" dirty="0" smtClean="0">
                <a:latin typeface="Comic Sans MS" pitchFamily="66" charset="0"/>
              </a:rPr>
              <a:t> — по- </a:t>
            </a:r>
            <a:r>
              <a:rPr lang="ru-RU" baseline="-25000" dirty="0" err="1" smtClean="0">
                <a:latin typeface="Comic Sans MS" pitchFamily="66" charset="0"/>
              </a:rPr>
              <a:t>луконь-получеловек</a:t>
            </a:r>
            <a:r>
              <a:rPr lang="ru-RU" baseline="-25000" dirty="0" smtClean="0">
                <a:latin typeface="Comic Sans MS" pitchFamily="66" charset="0"/>
              </a:rPr>
              <a:t> — этакое фантастическое существо, пришедшее из старинных народных легенд и преданий. </a:t>
            </a:r>
            <a:r>
              <a:rPr lang="ru-RU" baseline="-25000" dirty="0" err="1" smtClean="0">
                <a:latin typeface="Comic Sans MS" pitchFamily="66" charset="0"/>
              </a:rPr>
              <a:t>Полкан</a:t>
            </a:r>
            <a:r>
              <a:rPr lang="ru-RU" baseline="-25000" dirty="0" smtClean="0">
                <a:latin typeface="Comic Sans MS" pitchFamily="66" charset="0"/>
              </a:rPr>
              <a:t> — крестьянский богатырь. </a:t>
            </a:r>
            <a:endParaRPr lang="ru-RU" dirty="0" smtClean="0">
              <a:latin typeface="Comic Sans MS" pitchFamily="66" charset="0"/>
            </a:endParaRPr>
          </a:p>
          <a:p>
            <a:pPr marL="182563" indent="-1588">
              <a:buNone/>
            </a:pPr>
            <a:r>
              <a:rPr lang="ru-RU" baseline="-25000" dirty="0" smtClean="0">
                <a:latin typeface="Comic Sans MS" pitchFamily="66" charset="0"/>
              </a:rPr>
              <a:t>Среди </a:t>
            </a:r>
            <a:r>
              <a:rPr lang="ru-RU" baseline="-25000" dirty="0" err="1" smtClean="0">
                <a:latin typeface="Comic Sans MS" pitchFamily="66" charset="0"/>
              </a:rPr>
              <a:t>каргопольских</a:t>
            </a:r>
            <a:r>
              <a:rPr lang="ru-RU" baseline="-25000" dirty="0" smtClean="0">
                <a:latin typeface="Comic Sans MS" pitchFamily="66" charset="0"/>
              </a:rPr>
              <a:t> игрушек не найти двух одинаковых, потому что игрушки  вручную лепят.</a:t>
            </a:r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4" name="Рисунок 3" descr="825844_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1571612"/>
            <a:ext cx="1938334" cy="2653095"/>
          </a:xfrm>
          <a:prstGeom prst="rect">
            <a:avLst/>
          </a:prstGeom>
        </p:spPr>
      </p:pic>
      <p:pic>
        <p:nvPicPr>
          <p:cNvPr id="6" name="Рисунок 5" descr="3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5140" y="1571612"/>
            <a:ext cx="1643074" cy="2643206"/>
          </a:xfrm>
          <a:prstGeom prst="rect">
            <a:avLst/>
          </a:prstGeom>
        </p:spPr>
      </p:pic>
      <p:pic>
        <p:nvPicPr>
          <p:cNvPr id="7" name="Рисунок 6" descr="2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4214818"/>
            <a:ext cx="1643074" cy="2506939"/>
          </a:xfrm>
          <a:prstGeom prst="rect">
            <a:avLst/>
          </a:prstGeom>
        </p:spPr>
      </p:pic>
      <p:pic>
        <p:nvPicPr>
          <p:cNvPr id="8" name="Рисунок 7" descr="4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4214819"/>
            <a:ext cx="1928826" cy="25003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бересты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000660" cy="4000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FF0000"/>
                </a:solidFill>
                <a:latin typeface="Comic Sans MS" pitchFamily="66" charset="0"/>
              </a:rPr>
              <a:t>Берестяная игрушка</a:t>
            </a:r>
          </a:p>
          <a:p>
            <a:pPr marL="176213" indent="-4763">
              <a:buNone/>
            </a:pPr>
            <a:r>
              <a:rPr lang="ru-RU" sz="1800" dirty="0" smtClean="0">
                <a:latin typeface="Comic Sans MS" pitchFamily="66" charset="0"/>
              </a:rPr>
              <a:t>Береста- верхний слой берёзовой коры, прочный и красивый материал для плетения. Бересту издревле называют «золотом» России. В домашнем хозяйстве и отхожих промыслах – рыбалке, охоте, строительстве – береста была незаменима как повсеместно распространённый, лёгкий, водоотталкивающий и прочный материал. В берестяных колыбелях наши предки качали младенцев, на берестяных лодках открывали новые земли; в бересту одевались и обувались, хранили продукты и переносили вещи; жилище было наполнено берестяной утварью, да и сам дом покрывали и застилали берестой, а детям изготавливали разнообразные игрушки.</a:t>
            </a:r>
          </a:p>
          <a:p>
            <a:pPr marL="176213" indent="-4763">
              <a:buNone/>
            </a:pPr>
            <a:r>
              <a:rPr lang="ru-RU" sz="1800" dirty="0" err="1" smtClean="0">
                <a:latin typeface="Comic Sans MS" pitchFamily="66" charset="0"/>
              </a:rPr>
              <a:t>Шеркунок</a:t>
            </a:r>
            <a:r>
              <a:rPr lang="ru-RU" sz="1800" dirty="0" smtClean="0">
                <a:latin typeface="Comic Sans MS" pitchFamily="66" charset="0"/>
              </a:rPr>
              <a:t>- погремушка их берестяных кубиков, внутри каждого горошина.  </a:t>
            </a:r>
          </a:p>
        </p:txBody>
      </p:sp>
      <p:pic>
        <p:nvPicPr>
          <p:cNvPr id="4" name="Рисунок 3" descr="береста войн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349" y="4000504"/>
            <a:ext cx="3852808" cy="2714644"/>
          </a:xfrm>
          <a:prstGeom prst="rect">
            <a:avLst/>
          </a:prstGeom>
        </p:spPr>
      </p:pic>
      <p:pic>
        <p:nvPicPr>
          <p:cNvPr id="5" name="Рисунок 4" descr="береста шеркунок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5214950"/>
            <a:ext cx="1071570" cy="1494505"/>
          </a:xfrm>
          <a:prstGeom prst="rect">
            <a:avLst/>
          </a:prstGeom>
        </p:spPr>
      </p:pic>
      <p:pic>
        <p:nvPicPr>
          <p:cNvPr id="7" name="Рисунок 6" descr="beresta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00825" y="2143116"/>
            <a:ext cx="2510501" cy="1928826"/>
          </a:xfrm>
          <a:prstGeom prst="rect">
            <a:avLst/>
          </a:prstGeom>
        </p:spPr>
      </p:pic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143116"/>
            <a:ext cx="1357322" cy="1891865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3108" y="5929330"/>
            <a:ext cx="1000132" cy="785818"/>
          </a:xfrm>
          <a:prstGeom prst="rect">
            <a:avLst/>
          </a:prstGeom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71538" y="5214950"/>
            <a:ext cx="1076320" cy="1500197"/>
          </a:xfrm>
          <a:prstGeom prst="rect">
            <a:avLst/>
          </a:prstGeom>
        </p:spPr>
      </p:pic>
      <p:pic>
        <p:nvPicPr>
          <p:cNvPr id="12" name="Рисунок 11" descr="beresta2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406" y="5214950"/>
            <a:ext cx="1000100" cy="1500221"/>
          </a:xfrm>
          <a:prstGeom prst="rect">
            <a:avLst/>
          </a:prstGeom>
        </p:spPr>
      </p:pic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143108" y="5214950"/>
            <a:ext cx="1000132" cy="714380"/>
          </a:xfrm>
          <a:prstGeom prst="rect">
            <a:avLst/>
          </a:prstGeom>
        </p:spPr>
      </p:pic>
      <p:pic>
        <p:nvPicPr>
          <p:cNvPr id="14" name="Рисунок 13" descr="beresta12_preview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214811" y="6000768"/>
            <a:ext cx="928694" cy="714380"/>
          </a:xfrm>
          <a:prstGeom prst="rect">
            <a:avLst/>
          </a:prstGeom>
        </p:spPr>
      </p:pic>
      <p:pic>
        <p:nvPicPr>
          <p:cNvPr id="15" name="Рисунок 14" descr="_b15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14810" y="5214950"/>
            <a:ext cx="928694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–народная игрушка из соломы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643470" cy="38576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dirty="0" smtClean="0">
                <a:solidFill>
                  <a:srgbClr val="FF0000"/>
                </a:solidFill>
                <a:latin typeface="Comic Sans MS" pitchFamily="66" charset="0"/>
              </a:rPr>
              <a:t>Соломенная игрушка</a:t>
            </a:r>
          </a:p>
          <a:p>
            <a:pPr marL="171450" indent="-11113">
              <a:buNone/>
            </a:pPr>
            <a:r>
              <a:rPr lang="ru-RU" dirty="0" smtClean="0">
                <a:latin typeface="Comic Sans MS" pitchFamily="66" charset="0"/>
              </a:rPr>
              <a:t>Эта забавная игрушка родилась в деревне, где вдоволь можно найти соломы, оставшейся после жатвы. Скрутите пучок соломы в жгут, перегните его, свяжите, чтобы не развалилось изделие, приделайте ручки, а из куска ткани сделайте платок или фартук. Платье куклы снизу подстригите. За то, что соломенные  юбки у таких куколок подстригали, их прозвали </a:t>
            </a:r>
            <a:r>
              <a:rPr lang="ru-RU" dirty="0" err="1" smtClean="0">
                <a:latin typeface="Comic Sans MS" pitchFamily="66" charset="0"/>
              </a:rPr>
              <a:t>стригушками</a:t>
            </a:r>
            <a:r>
              <a:rPr lang="ru-RU" dirty="0" smtClean="0">
                <a:latin typeface="Comic Sans MS" pitchFamily="66" charset="0"/>
              </a:rPr>
              <a:t>. Такая игрушка делалась раньше между делом - себе на потеху и детям на забаву.</a:t>
            </a:r>
          </a:p>
          <a:p>
            <a:pPr marL="171450" indent="-11113"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700" dirty="0" smtClean="0">
                <a:latin typeface="Comic Sans MS" pitchFamily="66" charset="0"/>
              </a:rPr>
              <a:t>Маленькие девочки верили, что </a:t>
            </a:r>
            <a:r>
              <a:rPr lang="ru-RU" sz="2700" dirty="0" err="1" smtClean="0">
                <a:latin typeface="Comic Sans MS" pitchFamily="66" charset="0"/>
              </a:rPr>
              <a:t>куклы-десятиручки</a:t>
            </a:r>
            <a:r>
              <a:rPr lang="ru-RU" sz="2700" dirty="0" smtClean="0">
                <a:latin typeface="Comic Sans MS" pitchFamily="66" charset="0"/>
              </a:rPr>
              <a:t> помогают по хозяйству.</a:t>
            </a:r>
          </a:p>
          <a:p>
            <a:pPr marL="171450" indent="-11113">
              <a:buNone/>
            </a:pPr>
            <a:r>
              <a:rPr lang="ru-RU" sz="2700" dirty="0" smtClean="0">
                <a:latin typeface="Comic Sans MS" pitchFamily="66" charset="0"/>
              </a:rPr>
              <a:t>Многие обряды невозможны без соломенной куклы – из нее мастерили чучело масленицы, оберег семьи(«неразлучники»), с помощью соломенных жаворонков зазывали весну.</a:t>
            </a:r>
          </a:p>
          <a:p>
            <a:pPr marL="171450" indent="-11113">
              <a:buNone/>
            </a:pPr>
            <a:endParaRPr lang="ru-RU" dirty="0" smtClean="0">
              <a:latin typeface="Comic Sans MS" pitchFamily="66" charset="0"/>
            </a:endParaRPr>
          </a:p>
          <a:p>
            <a:pPr marL="171450" indent="-11113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солом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86710" y="1857364"/>
            <a:ext cx="1285884" cy="2000264"/>
          </a:xfrm>
          <a:prstGeom prst="rect">
            <a:avLst/>
          </a:prstGeom>
        </p:spPr>
      </p:pic>
      <p:pic>
        <p:nvPicPr>
          <p:cNvPr id="6" name="Рисунок 5" descr="солома свалебные кук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857628"/>
            <a:ext cx="4214842" cy="2889522"/>
          </a:xfrm>
          <a:prstGeom prst="rect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857364"/>
            <a:ext cx="1428760" cy="2000264"/>
          </a:xfrm>
          <a:prstGeom prst="rect">
            <a:avLst/>
          </a:prstGeom>
        </p:spPr>
      </p:pic>
      <p:pic>
        <p:nvPicPr>
          <p:cNvPr id="12" name="Рисунок 11" descr="Безымянный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57752" y="1857364"/>
            <a:ext cx="1500198" cy="2000264"/>
          </a:xfrm>
          <a:prstGeom prst="rect">
            <a:avLst/>
          </a:prstGeom>
        </p:spPr>
      </p:pic>
      <p:pic>
        <p:nvPicPr>
          <p:cNvPr id="13" name="Рисунок 12" descr="деревянные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0430" y="5143512"/>
            <a:ext cx="1357322" cy="1595448"/>
          </a:xfrm>
          <a:prstGeom prst="rect">
            <a:avLst/>
          </a:prstGeom>
        </p:spPr>
      </p:pic>
      <p:pic>
        <p:nvPicPr>
          <p:cNvPr id="14" name="Рисунок 13" descr="Народная кукла «Жаворонок»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596" y="5143512"/>
            <a:ext cx="3084203" cy="15954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народная игрушка из ткани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571612"/>
            <a:ext cx="4500594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Тряпичная кукла</a:t>
            </a:r>
          </a:p>
          <a:p>
            <a:pPr marL="176213" indent="-4763">
              <a:buNone/>
            </a:pPr>
            <a:r>
              <a:rPr lang="ru-RU" sz="1800" dirty="0" smtClean="0">
                <a:latin typeface="Comic Sans MS" pitchFamily="66" charset="0"/>
              </a:rPr>
              <a:t>Самой распространённой игрушкой деревенских девочек была тряпичная кукла: </a:t>
            </a:r>
            <a:r>
              <a:rPr lang="ru-RU" sz="1800" dirty="0" err="1" smtClean="0">
                <a:latin typeface="Comic Sans MS" pitchFamily="66" charset="0"/>
              </a:rPr>
              <a:t>столбушка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кувадка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пеленашка</a:t>
            </a:r>
            <a:r>
              <a:rPr lang="ru-RU" sz="1800" dirty="0" smtClean="0">
                <a:latin typeface="Comic Sans MS" pitchFamily="66" charset="0"/>
              </a:rPr>
              <a:t>…</a:t>
            </a:r>
          </a:p>
          <a:p>
            <a:pPr marL="176213" indent="-4763">
              <a:buNone/>
            </a:pPr>
            <a:r>
              <a:rPr lang="ru-RU" sz="1800" dirty="0" smtClean="0">
                <a:latin typeface="Comic Sans MS" pitchFamily="66" charset="0"/>
              </a:rPr>
              <a:t>Причем такую куклу не выбрасывали, бережно хранили в доме, передавая от дочки к дочке, ведь в крестьянских семьях традиционно было много детей. Лицо у такой куклы обычно не прорисовывалось и это позволяло ребенку самому придумать характер и внешность тряпичной подружки. Наши предки считали, что такие игры приучают девочку быть в будущем хорошей матерью и хозяйкой в доме. Тряпичная кукла жила в каждой семье, в некоторых домах их было до сотни. Дети делали их сами, начинали вертеть куклу лет с пяти. Самой первой малышу давали куклу-оберег </a:t>
            </a:r>
            <a:r>
              <a:rPr lang="ru-RU" sz="1800" dirty="0" err="1" smtClean="0">
                <a:latin typeface="Comic Sans MS" pitchFamily="66" charset="0"/>
              </a:rPr>
              <a:t>пеленашку</a:t>
            </a:r>
            <a:r>
              <a:rPr lang="ru-RU" sz="1800" dirty="0" smtClean="0">
                <a:latin typeface="Comic Sans MS" pitchFamily="66" charset="0"/>
              </a:rPr>
              <a:t> или </a:t>
            </a:r>
            <a:r>
              <a:rPr lang="ru-RU" sz="1800" dirty="0" err="1" smtClean="0">
                <a:latin typeface="Comic Sans MS" pitchFamily="66" charset="0"/>
              </a:rPr>
              <a:t>пеленашку-полено</a:t>
            </a:r>
            <a:r>
              <a:rPr lang="ru-RU" sz="1800" dirty="0" smtClean="0">
                <a:latin typeface="Comic Sans MS" pitchFamily="66" charset="0"/>
              </a:rPr>
              <a:t>.</a:t>
            </a:r>
          </a:p>
          <a:p>
            <a:pPr marL="176213" indent="-4763">
              <a:buNone/>
            </a:pPr>
            <a:endParaRPr lang="ru-RU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кукла тряп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08" y="4143380"/>
            <a:ext cx="3264936" cy="2500330"/>
          </a:xfrm>
          <a:prstGeom prst="rect">
            <a:avLst/>
          </a:prstGeom>
        </p:spPr>
      </p:pic>
      <p:pic>
        <p:nvPicPr>
          <p:cNvPr id="9" name="Рисунок 8" descr="FZoSCUJIRj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8" y="1643050"/>
            <a:ext cx="3266790" cy="2500312"/>
          </a:xfrm>
          <a:prstGeom prst="rect">
            <a:avLst/>
          </a:prstGeom>
        </p:spPr>
      </p:pic>
      <p:pic>
        <p:nvPicPr>
          <p:cNvPr id="10" name="Рисунок 9" descr="младенец-полено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7686" y="1643050"/>
            <a:ext cx="1357322" cy="2500330"/>
          </a:xfrm>
          <a:prstGeom prst="rect">
            <a:avLst/>
          </a:prstGeom>
        </p:spPr>
      </p:pic>
      <p:pic>
        <p:nvPicPr>
          <p:cNvPr id="11" name="Рисунок 10" descr="тряпичная пеленашк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7686" y="4143380"/>
            <a:ext cx="1357322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Русская народная игрушка из ниток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28638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Кукла из ниток 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Мартиничка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79388" indent="-14288">
              <a:buNone/>
            </a:pPr>
            <a:r>
              <a:rPr lang="ru-RU" sz="1800" dirty="0" err="1" smtClean="0">
                <a:latin typeface="Comic Sans MS" pitchFamily="66" charset="0"/>
              </a:rPr>
              <a:t>Мартиничка</a:t>
            </a:r>
            <a:r>
              <a:rPr lang="ru-RU" sz="1800" dirty="0" smtClean="0">
                <a:latin typeface="Comic Sans MS" pitchFamily="66" charset="0"/>
              </a:rPr>
              <a:t> - маленькая нитяная русская обрядовая кукла, которая использовалась в обряде "</a:t>
            </a:r>
            <a:r>
              <a:rPr lang="ru-RU" sz="1800" dirty="0" err="1" smtClean="0">
                <a:latin typeface="Comic Sans MS" pitchFamily="66" charset="0"/>
              </a:rPr>
              <a:t>закликания</a:t>
            </a:r>
            <a:r>
              <a:rPr lang="ru-RU" sz="1800" dirty="0" smtClean="0">
                <a:latin typeface="Comic Sans MS" pitchFamily="66" charset="0"/>
              </a:rPr>
              <a:t> весны" (в марте).</a:t>
            </a:r>
          </a:p>
          <a:p>
            <a:pPr marL="179388" indent="-14288">
              <a:buNone/>
            </a:pPr>
            <a:r>
              <a:rPr lang="ru-RU" sz="1800" dirty="0" smtClean="0">
                <a:latin typeface="Comic Sans MS" pitchFamily="66" charset="0"/>
              </a:rPr>
              <a:t>Кукол вязали парами: из белых и красных ниток- символ весны и жаркого солнца. Такие пары кукол развешивали на ветках деревьев. </a:t>
            </a:r>
            <a:r>
              <a:rPr lang="ru-RU" sz="1800" dirty="0" err="1" smtClean="0">
                <a:latin typeface="Comic Sans MS" pitchFamily="66" charset="0"/>
              </a:rPr>
              <a:t>Мартинички</a:t>
            </a:r>
            <a:r>
              <a:rPr lang="ru-RU" sz="1800" dirty="0" smtClean="0">
                <a:latin typeface="Comic Sans MS" pitchFamily="66" charset="0"/>
              </a:rPr>
              <a:t> ярким контрастом красок дополняли детские игры.</a:t>
            </a:r>
          </a:p>
          <a:p>
            <a:pPr marL="179388" indent="-14288">
              <a:buNone/>
            </a:pPr>
            <a:r>
              <a:rPr lang="ru-RU" sz="1800" dirty="0" smtClean="0">
                <a:latin typeface="Comic Sans MS" pitchFamily="66" charset="0"/>
              </a:rPr>
              <a:t>Традиция изготовления таких кукол жива и сегодня. Их делают в виде сувениров. </a:t>
            </a:r>
            <a:r>
              <a:rPr lang="ru-RU" sz="1800" dirty="0" err="1" smtClean="0">
                <a:latin typeface="Comic Sans MS" pitchFamily="66" charset="0"/>
              </a:rPr>
              <a:t>Мартинички</a:t>
            </a:r>
            <a:r>
              <a:rPr lang="ru-RU" sz="1800" dirty="0" smtClean="0">
                <a:latin typeface="Comic Sans MS" pitchFamily="66" charset="0"/>
              </a:rPr>
              <a:t>  дарят на счастье, прикрепляя как украшение к одежде.</a:t>
            </a:r>
          </a:p>
          <a:p>
            <a:pPr marL="179388" indent="-14288">
              <a:buNone/>
            </a:pPr>
            <a:r>
              <a:rPr lang="ru-RU" sz="1800" dirty="0" smtClean="0">
                <a:latin typeface="Comic Sans MS" pitchFamily="66" charset="0"/>
              </a:rPr>
              <a:t> Кукла подойдёт для кукольного домика и украшения ёлки.</a:t>
            </a:r>
          </a:p>
          <a:p>
            <a:pPr marL="179388" indent="-14288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179388" indent="-14288"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4" name="Рисунок 3" descr="ни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143380"/>
            <a:ext cx="3357586" cy="2518190"/>
          </a:xfrm>
          <a:prstGeom prst="rect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643050"/>
            <a:ext cx="3357586" cy="2476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История народной игрушки начинается в глубокой древности. Она связана с творчеством народа, с народным искусством, с фольклором. Игрушка - одна из самых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Богородская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игрушка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Пестрые деревянные курочки на подставке,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фигурки кузнецов, мужика и медведя-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потяни за планку, и они застучат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молоточками по маленькой наковальне…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Забавные игрушки, известные на Руси с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 незапамятных времён, стали основным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 народным промыслом для жителей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подмосковного села </a:t>
            </a:r>
            <a:r>
              <a:rPr lang="ru-RU" sz="2000" dirty="0" err="1" smtClean="0">
                <a:latin typeface="Comic Sans MS" pitchFamily="66" charset="0"/>
              </a:rPr>
              <a:t>Богородское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Рисунок 5" descr="202012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512" y="4572008"/>
            <a:ext cx="2801965" cy="2143140"/>
          </a:xfrm>
          <a:prstGeom prst="rect">
            <a:avLst/>
          </a:prstGeom>
        </p:spPr>
      </p:pic>
      <p:pic>
        <p:nvPicPr>
          <p:cNvPr id="7" name="Рисунок 6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572008"/>
            <a:ext cx="3112847" cy="2143140"/>
          </a:xfrm>
          <a:prstGeom prst="rect">
            <a:avLst/>
          </a:prstGeom>
        </p:spPr>
      </p:pic>
      <p:pic>
        <p:nvPicPr>
          <p:cNvPr id="9" name="Рисунок 8" descr="rusderigr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4572008"/>
            <a:ext cx="3057524" cy="2143140"/>
          </a:xfrm>
          <a:prstGeom prst="rect">
            <a:avLst/>
          </a:prstGeom>
        </p:spPr>
      </p:pic>
      <p:pic>
        <p:nvPicPr>
          <p:cNvPr id="10" name="Рисунок 9" descr="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071678"/>
            <a:ext cx="2786114" cy="24431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pic>
        <p:nvPicPr>
          <p:cNvPr id="4" name="Содержимое 3" descr="105-170-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198" y="1785926"/>
            <a:ext cx="2857488" cy="2614618"/>
          </a:xfrm>
        </p:spPr>
      </p:pic>
      <p:sp>
        <p:nvSpPr>
          <p:cNvPr id="6" name="TextBox 5"/>
          <p:cNvSpPr txBox="1"/>
          <p:nvPr/>
        </p:nvSpPr>
        <p:spPr>
          <a:xfrm>
            <a:off x="428596" y="1214422"/>
            <a:ext cx="57864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Городецкая игрушка</a:t>
            </a:r>
          </a:p>
          <a:p>
            <a:r>
              <a:rPr lang="ru-RU" dirty="0" smtClean="0">
                <a:latin typeface="Comic Sans MS" pitchFamily="66" charset="0"/>
              </a:rPr>
              <a:t>Другой старинный игрушечный промысел </a:t>
            </a:r>
          </a:p>
          <a:p>
            <a:r>
              <a:rPr lang="ru-RU" dirty="0" smtClean="0">
                <a:latin typeface="Comic Sans MS" pitchFamily="66" charset="0"/>
              </a:rPr>
              <a:t>зародился  возле Городца. Эта игрушка</a:t>
            </a:r>
          </a:p>
          <a:p>
            <a:r>
              <a:rPr lang="ru-RU" dirty="0" smtClean="0">
                <a:latin typeface="Comic Sans MS" pitchFamily="66" charset="0"/>
              </a:rPr>
              <a:t>известна  под названием  городецкая </a:t>
            </a:r>
            <a:r>
              <a:rPr lang="ru-RU" dirty="0" err="1" smtClean="0">
                <a:latin typeface="Comic Sans MS" pitchFamily="66" charset="0"/>
              </a:rPr>
              <a:t>топорщина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 Больше всего здешние кустари делали коньков в</a:t>
            </a:r>
          </a:p>
          <a:p>
            <a:r>
              <a:rPr lang="ru-RU" dirty="0" smtClean="0">
                <a:latin typeface="Comic Sans MS" pitchFamily="66" charset="0"/>
              </a:rPr>
              <a:t> упряжке – по одному, паре или тройке, затем</a:t>
            </a:r>
          </a:p>
          <a:p>
            <a:r>
              <a:rPr lang="ru-RU" dirty="0" smtClean="0">
                <a:latin typeface="Comic Sans MS" pitchFamily="66" charset="0"/>
              </a:rPr>
              <a:t> ставили их с возчиками на колёса и получался экипаж. Городецкая роспись это фантастические</a:t>
            </a:r>
          </a:p>
          <a:p>
            <a:r>
              <a:rPr lang="ru-RU" dirty="0" smtClean="0">
                <a:latin typeface="Comic Sans MS" pitchFamily="66" charset="0"/>
              </a:rPr>
              <a:t> цветы,  кони, птицы, украшающие детскую</a:t>
            </a:r>
          </a:p>
          <a:p>
            <a:r>
              <a:rPr lang="ru-RU" dirty="0" smtClean="0">
                <a:latin typeface="Comic Sans MS" pitchFamily="66" charset="0"/>
              </a:rPr>
              <a:t> мебель, игрушки, прялки, посуду, разного</a:t>
            </a:r>
          </a:p>
          <a:p>
            <a:r>
              <a:rPr lang="ru-RU" dirty="0" smtClean="0">
                <a:latin typeface="Comic Sans MS" pitchFamily="66" charset="0"/>
              </a:rPr>
              <a:t> рода сувениры</a:t>
            </a:r>
            <a:r>
              <a:rPr lang="ru-RU" sz="14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7" name="Рисунок 6" descr="0027-019-Gorodetskaja-rospi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429132"/>
            <a:ext cx="4052886" cy="2286016"/>
          </a:xfrm>
          <a:prstGeom prst="rect">
            <a:avLst/>
          </a:prstGeom>
        </p:spPr>
      </p:pic>
      <p:pic>
        <p:nvPicPr>
          <p:cNvPr id="8" name="Рисунок 7" descr="456456untitle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4429132"/>
            <a:ext cx="435771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pic>
        <p:nvPicPr>
          <p:cNvPr id="4" name="Содержимое 3" descr="птичка-полхов-майданск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071942"/>
            <a:ext cx="2694432" cy="2500330"/>
          </a:xfr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71942"/>
            <a:ext cx="2714644" cy="2500330"/>
          </a:xfrm>
          <a:prstGeom prst="rect">
            <a:avLst/>
          </a:prstGeom>
        </p:spPr>
      </p:pic>
      <p:pic>
        <p:nvPicPr>
          <p:cNvPr id="9" name="Рисунок 8" descr="matreshka_trad-4_ku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2214554"/>
            <a:ext cx="3200400" cy="4390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1500174"/>
            <a:ext cx="602440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Полхов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-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Майданские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таратушки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ru-RU" dirty="0" smtClean="0">
                <a:latin typeface="Comic Sans MS" pitchFamily="66" charset="0"/>
              </a:rPr>
              <a:t>Одним из широко известных промыслов</a:t>
            </a:r>
          </a:p>
          <a:p>
            <a:r>
              <a:rPr lang="ru-RU" dirty="0" smtClean="0">
                <a:latin typeface="Comic Sans MS" pitchFamily="66" charset="0"/>
              </a:rPr>
              <a:t> расписной деревянной игрушки является</a:t>
            </a:r>
          </a:p>
          <a:p>
            <a:r>
              <a:rPr lang="ru-RU" dirty="0" err="1" smtClean="0">
                <a:latin typeface="Comic Sans MS" pitchFamily="66" charset="0"/>
              </a:rPr>
              <a:t>Полхов</a:t>
            </a:r>
            <a:r>
              <a:rPr lang="ru-RU" dirty="0" smtClean="0">
                <a:latin typeface="Comic Sans MS" pitchFamily="66" charset="0"/>
              </a:rPr>
              <a:t> – Майдан  Нижегородской области.</a:t>
            </a:r>
          </a:p>
          <a:p>
            <a:r>
              <a:rPr lang="ru-RU" dirty="0" smtClean="0">
                <a:latin typeface="Comic Sans MS" pitchFamily="66" charset="0"/>
              </a:rPr>
              <a:t>Мастера делают самые разнообразные игрушки-</a:t>
            </a:r>
          </a:p>
          <a:p>
            <a:r>
              <a:rPr lang="ru-RU" dirty="0" smtClean="0">
                <a:latin typeface="Comic Sans MS" pitchFamily="66" charset="0"/>
              </a:rPr>
              <a:t>свистульки, матрёшки, пирамидки, каталки на</a:t>
            </a:r>
          </a:p>
          <a:p>
            <a:r>
              <a:rPr lang="ru-RU" dirty="0" smtClean="0">
                <a:latin typeface="Comic Sans MS" pitchFamily="66" charset="0"/>
              </a:rPr>
              <a:t> палочке, детские балалайки и называется  всё </a:t>
            </a:r>
          </a:p>
          <a:p>
            <a:r>
              <a:rPr lang="ru-RU" dirty="0" smtClean="0">
                <a:latin typeface="Comic Sans MS" pitchFamily="66" charset="0"/>
              </a:rPr>
              <a:t>это  забавным словом – «</a:t>
            </a:r>
            <a:r>
              <a:rPr lang="ru-RU" dirty="0" err="1" smtClean="0">
                <a:latin typeface="Comic Sans MS" pitchFamily="66" charset="0"/>
              </a:rPr>
              <a:t>таратушки</a:t>
            </a:r>
            <a:r>
              <a:rPr lang="ru-RU" dirty="0" smtClean="0">
                <a:latin typeface="Comic Sans MS" pitchFamily="66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Семёновские игрушки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Изготовлением токарных игрушек в Семёнове занимались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с незапамятных времён. Мастера  делали яблоки, груши,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паровозики,  ведёрочки. Позже появилась  матрёшка. 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Семёновская  матрешка отличается от других своей </a:t>
            </a:r>
          </a:p>
          <a:p>
            <a:pPr>
              <a:buNone/>
            </a:pPr>
            <a:r>
              <a:rPr lang="ru-RU" sz="1800" dirty="0" err="1" smtClean="0">
                <a:latin typeface="Comic Sans MS" pitchFamily="66" charset="0"/>
              </a:rPr>
              <a:t>многоместностью</a:t>
            </a:r>
            <a:r>
              <a:rPr lang="ru-RU" sz="1800" dirty="0" smtClean="0">
                <a:latin typeface="Comic Sans MS" pitchFamily="66" charset="0"/>
              </a:rPr>
              <a:t>.  В неё вкладывают до 15-18 разноцветных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 кукол. В основе  композиций лежит  фартук, на котором 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изображен большой  букет пышных  цветов.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na_parovoze_seme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256"/>
            <a:ext cx="4429156" cy="2571744"/>
          </a:xfrm>
          <a:prstGeom prst="rect">
            <a:avLst/>
          </a:prstGeom>
        </p:spPr>
      </p:pic>
      <p:pic>
        <p:nvPicPr>
          <p:cNvPr id="7" name="Рисунок 6" descr="m_102154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256"/>
            <a:ext cx="4357686" cy="2571744"/>
          </a:xfrm>
          <a:prstGeom prst="rect">
            <a:avLst/>
          </a:prstGeom>
        </p:spPr>
      </p:pic>
      <p:pic>
        <p:nvPicPr>
          <p:cNvPr id="10" name="Рисунок 9" descr="48139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768" y="1285860"/>
            <a:ext cx="2000232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500175"/>
            <a:ext cx="421484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Сергиево-Посадская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      матрёшка</a:t>
            </a:r>
          </a:p>
          <a:p>
            <a:r>
              <a:rPr lang="ru-RU" dirty="0" smtClean="0">
                <a:latin typeface="Comic Sans MS" pitchFamily="66" charset="0"/>
              </a:rPr>
              <a:t>Игрушечная столица России, где</a:t>
            </a:r>
          </a:p>
          <a:p>
            <a:r>
              <a:rPr lang="ru-RU" dirty="0" smtClean="0">
                <a:latin typeface="Comic Sans MS" pitchFamily="66" charset="0"/>
              </a:rPr>
              <a:t>несколько веков развивались игрушечные  промыслы- это </a:t>
            </a:r>
          </a:p>
          <a:p>
            <a:r>
              <a:rPr lang="ru-RU" dirty="0" smtClean="0">
                <a:latin typeface="Comic Sans MS" pitchFamily="66" charset="0"/>
              </a:rPr>
              <a:t>Сергиев -  Посад.  Славится</a:t>
            </a:r>
          </a:p>
          <a:p>
            <a:r>
              <a:rPr lang="ru-RU" dirty="0" smtClean="0">
                <a:latin typeface="Comic Sans MS" pitchFamily="66" charset="0"/>
              </a:rPr>
              <a:t> Сергиев-Посад своей матрешкой.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Я из Сергиева- Посада</a:t>
            </a:r>
          </a:p>
          <a:p>
            <a:r>
              <a:rPr lang="ru-RU" dirty="0" smtClean="0">
                <a:latin typeface="Comic Sans MS" pitchFamily="66" charset="0"/>
              </a:rPr>
              <a:t>Встрече с вами очень рада.</a:t>
            </a:r>
          </a:p>
          <a:p>
            <a:r>
              <a:rPr lang="ru-RU" dirty="0" smtClean="0">
                <a:latin typeface="Comic Sans MS" pitchFamily="66" charset="0"/>
              </a:rPr>
              <a:t>Мне художниками дан </a:t>
            </a:r>
          </a:p>
          <a:p>
            <a:r>
              <a:rPr lang="ru-RU" dirty="0" smtClean="0">
                <a:latin typeface="Comic Sans MS" pitchFamily="66" charset="0"/>
              </a:rPr>
              <a:t>Яркий русский сарафан.</a:t>
            </a:r>
          </a:p>
          <a:p>
            <a:r>
              <a:rPr lang="ru-RU" dirty="0" smtClean="0">
                <a:latin typeface="Comic Sans MS" pitchFamily="66" charset="0"/>
              </a:rPr>
              <a:t>Я имею с давних пор</a:t>
            </a:r>
          </a:p>
          <a:p>
            <a:r>
              <a:rPr lang="ru-RU" dirty="0" smtClean="0">
                <a:latin typeface="Comic Sans MS" pitchFamily="66" charset="0"/>
              </a:rPr>
              <a:t>На переднике узор.</a:t>
            </a:r>
          </a:p>
          <a:p>
            <a:r>
              <a:rPr lang="ru-RU" dirty="0" smtClean="0">
                <a:latin typeface="Comic Sans MS" pitchFamily="66" charset="0"/>
              </a:rPr>
              <a:t>Знаменит платочек мой</a:t>
            </a:r>
          </a:p>
          <a:p>
            <a:r>
              <a:rPr lang="ru-RU" dirty="0" smtClean="0">
                <a:latin typeface="Comic Sans MS" pitchFamily="66" charset="0"/>
              </a:rPr>
              <a:t>Разноцветною каймой.</a:t>
            </a: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" name="Рисунок 9" descr="оригинал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928802"/>
            <a:ext cx="2286000" cy="2357454"/>
          </a:xfrm>
          <a:prstGeom prst="rect">
            <a:avLst/>
          </a:prstGeom>
        </p:spPr>
      </p:pic>
      <p:pic>
        <p:nvPicPr>
          <p:cNvPr id="11" name="Рисунок 10" descr="оригинал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214818"/>
            <a:ext cx="2286016" cy="2000264"/>
          </a:xfrm>
          <a:prstGeom prst="rect">
            <a:avLst/>
          </a:prstGeom>
        </p:spPr>
      </p:pic>
      <p:pic>
        <p:nvPicPr>
          <p:cNvPr id="12" name="Рисунок 11" descr="оригинал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214818"/>
            <a:ext cx="2222152" cy="2000264"/>
          </a:xfrm>
          <a:prstGeom prst="rect">
            <a:avLst/>
          </a:prstGeom>
        </p:spPr>
      </p:pic>
      <p:pic>
        <p:nvPicPr>
          <p:cNvPr id="8" name="Рисунок 7" descr="оригина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928802"/>
            <a:ext cx="221456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pic>
        <p:nvPicPr>
          <p:cNvPr id="7" name="Рисунок 6" descr="25860_html_45c253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256"/>
            <a:ext cx="4429157" cy="2571744"/>
          </a:xfrm>
          <a:prstGeom prst="rect">
            <a:avLst/>
          </a:prstGeom>
        </p:spPr>
      </p:pic>
      <p:pic>
        <p:nvPicPr>
          <p:cNvPr id="9" name="Рисунок 8" descr="__MG__56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4286256"/>
            <a:ext cx="2214578" cy="2571744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Золотая Хохлома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Хохломская роспись – русский народный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художественный промысел; возник в 17 веке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в селе Хохлома. Декоративная роспись на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деревянных изделиях (игрушки, посуда, мебель)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 отличается тонким растительным узором,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выполненным красным и чёрным (реже зелёным) </a:t>
            </a:r>
          </a:p>
          <a:p>
            <a:pPr marL="171450" indent="-11113">
              <a:buNone/>
              <a:tabLst>
                <a:tab pos="174625" algn="l"/>
              </a:tabLst>
            </a:pPr>
            <a:r>
              <a:rPr lang="ru-RU" sz="1800" dirty="0" smtClean="0">
                <a:latin typeface="Comic Sans MS" pitchFamily="66" charset="0"/>
              </a:rPr>
              <a:t>тонами и золотом по золотистому фону.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__MG__56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4286256"/>
            <a:ext cx="2214578" cy="2571744"/>
          </a:xfrm>
          <a:prstGeom prst="rect">
            <a:avLst/>
          </a:prstGeom>
        </p:spPr>
      </p:pic>
      <p:pic>
        <p:nvPicPr>
          <p:cNvPr id="13" name="Рисунок 12" descr="89912a6ded628ac0c160316c4348e0d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071546"/>
            <a:ext cx="3071802" cy="317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Изделия народных мастеров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 дерева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643602" cy="33575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Федосеевская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топорщина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82563" indent="-1588">
              <a:buNone/>
            </a:pPr>
            <a:r>
              <a:rPr lang="ru-RU" sz="1800" dirty="0" smtClean="0">
                <a:latin typeface="Comic Sans MS" pitchFamily="66" charset="0"/>
              </a:rPr>
              <a:t>Промысел сложился в конце 19 века в деревне </a:t>
            </a:r>
            <a:r>
              <a:rPr lang="ru-RU" sz="1800" dirty="0" err="1" smtClean="0">
                <a:latin typeface="Comic Sans MS" pitchFamily="66" charset="0"/>
              </a:rPr>
              <a:t>Федосеево</a:t>
            </a:r>
            <a:r>
              <a:rPr lang="ru-RU" sz="1800" dirty="0" smtClean="0">
                <a:latin typeface="Comic Sans MS" pitchFamily="66" charset="0"/>
              </a:rPr>
              <a:t>. </a:t>
            </a:r>
          </a:p>
          <a:p>
            <a:pPr marL="182563" indent="-1588">
              <a:buNone/>
            </a:pPr>
            <a:r>
              <a:rPr lang="ru-RU" sz="1800" dirty="0" smtClean="0">
                <a:latin typeface="Comic Sans MS" pitchFamily="66" charset="0"/>
              </a:rPr>
              <a:t>Яркая раскраска, нанесённая по жёлтому фону стала характерной для </a:t>
            </a:r>
            <a:r>
              <a:rPr lang="ru-RU" sz="1800" dirty="0" err="1" smtClean="0">
                <a:latin typeface="Comic Sans MS" pitchFamily="66" charset="0"/>
              </a:rPr>
              <a:t>федосеевской</a:t>
            </a:r>
            <a:r>
              <a:rPr lang="ru-RU" sz="1800" dirty="0" smtClean="0">
                <a:latin typeface="Comic Sans MS" pitchFamily="66" charset="0"/>
              </a:rPr>
              <a:t> игрушки. Делалась эта игрушка из щепы, вырубалась топором и отличалась исключительным разнообразием. Кораблик не просто катился на колёсах, а ещё и приводил в движение другие детали внутри. Карусель закручивалась и раскручивалась обратно сама. Сейчас уже нет  таких мастеров.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7" name="Рисунок 6" descr="4168010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4643446"/>
            <a:ext cx="3071866" cy="2143140"/>
          </a:xfrm>
          <a:prstGeom prst="rect">
            <a:avLst/>
          </a:prstGeom>
        </p:spPr>
      </p:pic>
      <p:pic>
        <p:nvPicPr>
          <p:cNvPr id="8" name="Рисунок 7" descr="v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643446"/>
            <a:ext cx="3104338" cy="2143140"/>
          </a:xfrm>
          <a:prstGeom prst="rect">
            <a:avLst/>
          </a:prstGeom>
        </p:spPr>
      </p:pic>
      <p:pic>
        <p:nvPicPr>
          <p:cNvPr id="9" name="Рисунок 8" descr="2b2192de8f44112301fa660fc2e9430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2500306"/>
            <a:ext cx="3107553" cy="2143140"/>
          </a:xfrm>
          <a:prstGeom prst="rect">
            <a:avLst/>
          </a:prstGeom>
        </p:spPr>
      </p:pic>
      <p:pic>
        <p:nvPicPr>
          <p:cNvPr id="10" name="Рисунок 9" descr="x_eb663bf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4643446"/>
            <a:ext cx="2786050" cy="212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1511</TotalTime>
  <Words>1353</Words>
  <Application>Microsoft Office PowerPoint</Application>
  <PresentationFormat>Экран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на тему: «Русская народная игрушка»</vt:lpstr>
      <vt:lpstr>Презентация PowerPoint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глины</vt:lpstr>
      <vt:lpstr>Изделия народных мастеров  из глины</vt:lpstr>
      <vt:lpstr>Изделия народных мастеров  из глины</vt:lpstr>
      <vt:lpstr>Изделия народных мастеров  из глины</vt:lpstr>
      <vt:lpstr>Изделия народных мастеров  из глины</vt:lpstr>
      <vt:lpstr>Изделия народных мастеров  из бересты</vt:lpstr>
      <vt:lpstr>Русская –народная игрушка из соломы</vt:lpstr>
      <vt:lpstr>Русская народная игрушка из ткани</vt:lpstr>
      <vt:lpstr>Русская народная игрушка из ниток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«Русская народная игрушка»</dc:title>
  <dc:creator>Aleksandr</dc:creator>
  <cp:lastModifiedBy>Надежда</cp:lastModifiedBy>
  <cp:revision>200</cp:revision>
  <dcterms:created xsi:type="dcterms:W3CDTF">2017-01-14T16:51:47Z</dcterms:created>
  <dcterms:modified xsi:type="dcterms:W3CDTF">2026-02-03T05:57:34Z</dcterms:modified>
</cp:coreProperties>
</file>