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notesMasterIdLst>
    <p:notesMasterId r:id="rId71"/>
  </p:notesMasterIdLst>
  <p:sldIdLst>
    <p:sldId id="259" r:id="rId2"/>
    <p:sldId id="379" r:id="rId3"/>
    <p:sldId id="358" r:id="rId4"/>
    <p:sldId id="337" r:id="rId5"/>
    <p:sldId id="373" r:id="rId6"/>
    <p:sldId id="374" r:id="rId7"/>
    <p:sldId id="375" r:id="rId8"/>
    <p:sldId id="376" r:id="rId9"/>
    <p:sldId id="383" r:id="rId10"/>
    <p:sldId id="377" r:id="rId11"/>
    <p:sldId id="384" r:id="rId12"/>
    <p:sldId id="283" r:id="rId13"/>
    <p:sldId id="284" r:id="rId14"/>
    <p:sldId id="285" r:id="rId15"/>
    <p:sldId id="385" r:id="rId16"/>
    <p:sldId id="386" r:id="rId17"/>
    <p:sldId id="387" r:id="rId18"/>
    <p:sldId id="389" r:id="rId19"/>
    <p:sldId id="289" r:id="rId20"/>
    <p:sldId id="261" r:id="rId21"/>
    <p:sldId id="359" r:id="rId22"/>
    <p:sldId id="263" r:id="rId23"/>
    <p:sldId id="264" r:id="rId24"/>
    <p:sldId id="265" r:id="rId25"/>
    <p:sldId id="266" r:id="rId26"/>
    <p:sldId id="271" r:id="rId27"/>
    <p:sldId id="272" r:id="rId28"/>
    <p:sldId id="273" r:id="rId29"/>
    <p:sldId id="274" r:id="rId30"/>
    <p:sldId id="275" r:id="rId31"/>
    <p:sldId id="276" r:id="rId32"/>
    <p:sldId id="293" r:id="rId33"/>
    <p:sldId id="301" r:id="rId34"/>
    <p:sldId id="361" r:id="rId35"/>
    <p:sldId id="362" r:id="rId36"/>
    <p:sldId id="363" r:id="rId37"/>
    <p:sldId id="364" r:id="rId38"/>
    <p:sldId id="365" r:id="rId39"/>
    <p:sldId id="390" r:id="rId40"/>
    <p:sldId id="372" r:id="rId41"/>
    <p:sldId id="378" r:id="rId42"/>
    <p:sldId id="302" r:id="rId43"/>
    <p:sldId id="391" r:id="rId44"/>
    <p:sldId id="392" r:id="rId45"/>
    <p:sldId id="393" r:id="rId46"/>
    <p:sldId id="304" r:id="rId47"/>
    <p:sldId id="306" r:id="rId48"/>
    <p:sldId id="329" r:id="rId49"/>
    <p:sldId id="308" r:id="rId50"/>
    <p:sldId id="310" r:id="rId51"/>
    <p:sldId id="311" r:id="rId52"/>
    <p:sldId id="312" r:id="rId53"/>
    <p:sldId id="313" r:id="rId54"/>
    <p:sldId id="314" r:id="rId55"/>
    <p:sldId id="316" r:id="rId56"/>
    <p:sldId id="317" r:id="rId57"/>
    <p:sldId id="318" r:id="rId58"/>
    <p:sldId id="320" r:id="rId59"/>
    <p:sldId id="380" r:id="rId60"/>
    <p:sldId id="381" r:id="rId61"/>
    <p:sldId id="321" r:id="rId62"/>
    <p:sldId id="322" r:id="rId63"/>
    <p:sldId id="324" r:id="rId64"/>
    <p:sldId id="334" r:id="rId65"/>
    <p:sldId id="394" r:id="rId66"/>
    <p:sldId id="396" r:id="rId67"/>
    <p:sldId id="395" r:id="rId68"/>
    <p:sldId id="336" r:id="rId69"/>
    <p:sldId id="338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34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7ECEC-A9E2-4769-A5FB-70E2059B7F76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C22B1-613A-466E-AD12-DCBF7EEEC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53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CFB1-8ECC-433A-8176-0552443211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4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7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CCFB1-8ECC-433A-8176-0552443211E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73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3E6723-0A95-43E6-8282-18528D4A7924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http://www.iwomen.ru/uploads/images/9/e/7/6/1/40d1009bc0.jpg</a:t>
            </a:r>
          </a:p>
        </p:txBody>
      </p:sp>
    </p:spTree>
    <p:extLst>
      <p:ext uri="{BB962C8B-B14F-4D97-AF65-F5344CB8AC3E}">
        <p14:creationId xmlns:p14="http://schemas.microsoft.com/office/powerpoint/2010/main" val="230542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808ED-FAD7-444F-A8CE-0F5B7938AA20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http://www.pskovgorod.ru/pics/novosti/sok/1247583692_middle_e20be7f1.jpg</a:t>
            </a:r>
          </a:p>
        </p:txBody>
      </p:sp>
    </p:spTree>
    <p:extLst>
      <p:ext uri="{BB962C8B-B14F-4D97-AF65-F5344CB8AC3E}">
        <p14:creationId xmlns:p14="http://schemas.microsoft.com/office/powerpoint/2010/main" val="429113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0F9006B-E438-476E-82D4-D4B04C488580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C1F132B-7585-4DB9-9B7A-6DBA3569DC04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380B585-1D47-4ECE-9C53-6A1E999D5235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DC3F092-5032-4AAA-8B9B-101D4B4CCA86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44E98-BEB4-457D-B1A3-2FBB2064CBA6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91E1E-3137-47EA-9426-8124569E677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930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E03A0-4DB9-4E66-9CF0-AD5B448484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7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57CA7D-57E4-4856-B9BC-B0945DC69E00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C236767-4312-434B-89B7-14B8A62D2F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jpeg"/><Relationship Id="rId7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jpeg"/><Relationship Id="rId7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ile:///D:\&#1088;&#1080;&#1089;&#1091;&#1085;&#1082;&#1080;\ColorVector\C-07%20Biograf,%20film\C07-15.ex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gif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1088;&#1080;&#1089;&#1091;&#1085;&#1082;&#1080;\ColorVector\C-04%20Banker,%20penge\C04-17.ex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32717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</a:rPr>
              <a:t>«Безопасность детей»</a:t>
            </a:r>
            <a:endParaRPr lang="ru-RU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10988"/>
            <a:ext cx="7886700" cy="5876365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БЕЗОПАСНОСТЬ НА ДОРОГАХ. </a:t>
            </a:r>
            <a:r>
              <a:rPr lang="ru-RU" sz="3200" b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200" b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Лучший способ сохранить свою жизнь на дорогах - соблюдать Правила дорожного движения! 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1 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Переходить улицу можно только по пешеходным переходам. Они обозначаются специальным знаком "Пешеходный переход".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2 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Если нет подземного перехода, ты должен пользоваться переходом со светофором.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3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Нельзя переходить улицу на красный свет, даже если нет машин.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4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. Переходя улицу, всегда надо смотреть: сначала - налево, а дойдя до середины дороги - направо.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5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Безопаснее всего переходить улицу с группой пешеходов.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6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Ни в коем случае нельзя выбегать на дорогу. Перед дорогой надо остановиться.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7 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Нельзя играть на проезжей части дороги и на тротуаре.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8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. Автобус, троллейбус, трамвай опасно обходить как спереди, так и сзади. Надо дойти до ближайшего пешеходного перехода и по нему перейти улицу.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Правило 9 .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Вне населённых пунктов детям разрешается идти только со взрослыми по краю (обочине) навстречу машинам.</a:t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672352"/>
            <a:ext cx="7886700" cy="6723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49240"/>
            <a:ext cx="1371600" cy="1645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791200"/>
            <a:ext cx="1066800" cy="106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562600"/>
            <a:ext cx="1295400" cy="129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6599"/>
            <a:ext cx="923215" cy="1144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113342"/>
            <a:ext cx="1576387" cy="15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1981200" y="228600"/>
            <a:ext cx="6248400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Times New Roman"/>
                <a:cs typeface="Times New Roman"/>
              </a:rPr>
              <a:t>ПОДУМАЙ И ОТВЕТЬ...</a:t>
            </a:r>
          </a:p>
        </p:txBody>
      </p:sp>
      <p:pic>
        <p:nvPicPr>
          <p:cNvPr id="32773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032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267200" y="1752600"/>
            <a:ext cx="457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Как должен вести себя пешеход, переходящий улицу по пешеходному переходу на зелёный сигнал светофора,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FF"/>
                </a:solidFill>
              </a:rPr>
              <a:t>ВЫБЕРИ ОТВЕТ: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191000" y="4114800"/>
            <a:ext cx="4770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777777"/>
                </a:solidFill>
              </a:rPr>
              <a:t>1)</a:t>
            </a:r>
            <a:r>
              <a:rPr lang="ru-RU" smtClean="0">
                <a:solidFill>
                  <a:srgbClr val="777777"/>
                </a:solidFill>
              </a:rPr>
              <a:t>посмотреть налево и переходить дорогу;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191000" y="5181600"/>
            <a:ext cx="431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777777"/>
                </a:solidFill>
              </a:rPr>
              <a:t>3)</a:t>
            </a:r>
            <a:r>
              <a:rPr lang="ru-RU" smtClean="0">
                <a:solidFill>
                  <a:srgbClr val="777777"/>
                </a:solidFill>
              </a:rPr>
              <a:t>убедиться в безопасности перехода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777777"/>
                </a:solidFill>
              </a:rPr>
              <a:t>и переходить дорогу;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4191000" y="4495800"/>
            <a:ext cx="3665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777777"/>
                </a:solidFill>
              </a:rPr>
              <a:t>2)</a:t>
            </a:r>
            <a:r>
              <a:rPr lang="ru-RU" dirty="0" smtClean="0">
                <a:solidFill>
                  <a:srgbClr val="777777"/>
                </a:solidFill>
              </a:rPr>
              <a:t>посмотреть не только налево,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77777"/>
                </a:solidFill>
              </a:rPr>
              <a:t>но и налево назад;</a:t>
            </a: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b="3297"/>
          <a:stretch>
            <a:fillRect/>
          </a:stretch>
        </p:blipFill>
        <p:spPr bwMode="auto">
          <a:xfrm>
            <a:off x="457200" y="2286000"/>
            <a:ext cx="31813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11266011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41168"/>
            <a:ext cx="2076450" cy="15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45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5" grpId="0"/>
      <p:bldP spid="32776" grpId="0"/>
      <p:bldP spid="327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2362200" y="228600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Times New Roman"/>
                <a:cs typeface="Times New Roman"/>
              </a:rPr>
              <a:t>МОЛОДЕЦ!</a:t>
            </a:r>
          </a:p>
        </p:txBody>
      </p:sp>
      <p:pic>
        <p:nvPicPr>
          <p:cNvPr id="34821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032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b="3297"/>
          <a:stretch>
            <a:fillRect/>
          </a:stretch>
        </p:blipFill>
        <p:spPr bwMode="auto">
          <a:xfrm>
            <a:off x="5638800" y="1676400"/>
            <a:ext cx="31813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914400" y="2209800"/>
            <a:ext cx="4572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Ты ответил верно!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Переходя через дорогу, нужно </a:t>
            </a:r>
            <a:r>
              <a:rPr lang="ru-RU" b="1" dirty="0" smtClean="0">
                <a:solidFill>
                  <a:srgbClr val="3333FF"/>
                </a:solidFill>
              </a:rPr>
              <a:t>посмотреть не только налево, но и назад,</a:t>
            </a:r>
            <a:r>
              <a:rPr lang="ru-RU" b="1" dirty="0" smtClean="0">
                <a:solidFill>
                  <a:srgbClr val="000000"/>
                </a:solidFill>
              </a:rPr>
              <a:t> чтобы убедиться в том, что водитель автомобиля, которому разрешен поворот направо, остановился и пропускает пешехода.</a:t>
            </a:r>
          </a:p>
        </p:txBody>
      </p:sp>
      <p:pic>
        <p:nvPicPr>
          <p:cNvPr id="3074" name="Picture 2" descr="G:\11266011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6" y="4725144"/>
            <a:ext cx="2328672" cy="17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1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4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48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WordArt 4"/>
          <p:cNvSpPr>
            <a:spLocks noChangeArrowheads="1" noChangeShapeType="1" noTextEdit="1"/>
          </p:cNvSpPr>
          <p:nvPr/>
        </p:nvSpPr>
        <p:spPr bwMode="auto">
          <a:xfrm>
            <a:off x="1981200" y="228600"/>
            <a:ext cx="6248400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Times New Roman"/>
                <a:cs typeface="Times New Roman"/>
              </a:rPr>
              <a:t>ПОДУМАЙ И ОТВЕТЬ...</a:t>
            </a:r>
          </a:p>
        </p:txBody>
      </p:sp>
      <p:pic>
        <p:nvPicPr>
          <p:cNvPr id="29701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032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038600" y="1828800"/>
            <a:ext cx="457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</a:rPr>
              <a:t>Правильно ли считать, что водитель всегда видит пешехода и пропустит его или остановит автомобиль вовремя?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3333FF"/>
                </a:solidFill>
              </a:rPr>
              <a:t>ВЫБЕРИ ОТВЕТ: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0" y="3810000"/>
            <a:ext cx="809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777777"/>
                </a:solidFill>
              </a:rPr>
              <a:t>1)</a:t>
            </a:r>
            <a:r>
              <a:rPr lang="ru-RU" smtClean="0">
                <a:solidFill>
                  <a:srgbClr val="777777"/>
                </a:solidFill>
              </a:rPr>
              <a:t>нет;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4572000" y="419100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777777"/>
                </a:solidFill>
              </a:rPr>
              <a:t>2)</a:t>
            </a:r>
            <a:r>
              <a:rPr lang="ru-RU" smtClean="0">
                <a:solidFill>
                  <a:srgbClr val="777777"/>
                </a:solidFill>
              </a:rPr>
              <a:t>да</a:t>
            </a:r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2454275" cy="26670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11266011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4524094"/>
            <a:ext cx="2569261" cy="19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5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3" grpId="0"/>
      <p:bldP spid="297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2362200" y="228600"/>
            <a:ext cx="43434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Times New Roman"/>
                <a:cs typeface="Times New Roman"/>
              </a:rPr>
              <a:t>МОЛОДЕЦ!</a:t>
            </a:r>
          </a:p>
        </p:txBody>
      </p:sp>
      <p:pic>
        <p:nvPicPr>
          <p:cNvPr id="31749" name="Picture 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032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454275" cy="26670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838200" y="2286000"/>
            <a:ext cx="457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</a:rPr>
              <a:t>Так считать </a:t>
            </a:r>
            <a:r>
              <a:rPr lang="ru-RU" b="1" smtClean="0">
                <a:solidFill>
                  <a:srgbClr val="3333FF"/>
                </a:solidFill>
              </a:rPr>
              <a:t>нельзя</a:t>
            </a:r>
            <a:r>
              <a:rPr lang="ru-RU" b="1" smtClean="0">
                <a:solidFill>
                  <a:srgbClr val="000000"/>
                </a:solidFill>
              </a:rPr>
              <a:t>, так как любой человек может совершить ошибку, в том числе и водитель, поэтому каждый пешеход должен внимательно наблюдать за приближающимся транспортом.</a:t>
            </a:r>
          </a:p>
        </p:txBody>
      </p:sp>
      <p:pic>
        <p:nvPicPr>
          <p:cNvPr id="2050" name="Picture 2" descr="G:\11266011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2663266" cy="204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8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Documents and Settings\семья\Рабочий стол\алрпл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14438"/>
            <a:ext cx="50133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214313" y="500063"/>
            <a:ext cx="87153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00FF"/>
                </a:solidFill>
                <a:latin typeface="Arial" charset="0"/>
              </a:rPr>
              <a:t>Соблюдают или нет правила пешеходы?</a:t>
            </a:r>
          </a:p>
        </p:txBody>
      </p:sp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857250" y="2286000"/>
            <a:ext cx="1042988" cy="1042988"/>
          </a:xfrm>
          <a:prstGeom prst="actionButtonBlank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ДА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28813" y="5429250"/>
            <a:ext cx="47863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00B050"/>
                </a:solidFill>
                <a:latin typeface="Arial" charset="0"/>
              </a:rPr>
              <a:t>Дорогу надо переходить по подземному переходу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Автор презентации Зеленова Ирина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14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C:\Documents and Settings\семья\Рабочий стол\33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143000"/>
            <a:ext cx="40005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571500" y="500063"/>
            <a:ext cx="81438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00FF"/>
                </a:solidFill>
                <a:latin typeface="Arial" charset="0"/>
              </a:rPr>
              <a:t>Соблюдает или нет правила пешеход?</a:t>
            </a:r>
          </a:p>
        </p:txBody>
      </p:sp>
      <p:sp>
        <p:nvSpPr>
          <p:cNvPr id="4" name="Управляющая кнопка: настраиваемая 3">
            <a:hlinkClick r:id="" action="ppaction://hlinkshowjump?jump=lastslide" highlightClick="1">
              <a:snd r:embed="rId5" name="applause.wav"/>
            </a:hlinkClick>
          </p:cNvPr>
          <p:cNvSpPr/>
          <p:nvPr/>
        </p:nvSpPr>
        <p:spPr>
          <a:xfrm>
            <a:off x="7429500" y="2500313"/>
            <a:ext cx="1042988" cy="1042987"/>
          </a:xfrm>
          <a:prstGeom prst="actionButtonBlan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НЕТ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3125" y="5429250"/>
            <a:ext cx="46434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Arial" charset="0"/>
              </a:rPr>
              <a:t>Нельзя кататься с гор </a:t>
            </a:r>
          </a:p>
          <a:p>
            <a:pPr algn="ctr"/>
            <a:r>
              <a:rPr lang="ru-RU" altLang="ru-RU" sz="2800" b="1">
                <a:solidFill>
                  <a:srgbClr val="FF0000"/>
                </a:solidFill>
                <a:latin typeface="Arial" charset="0"/>
              </a:rPr>
              <a:t>вблизи дороги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Автор презентации Зеленова Ирина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3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57188" y="642938"/>
            <a:ext cx="82867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00FF"/>
                </a:solidFill>
                <a:latin typeface="Arial" charset="0"/>
              </a:rPr>
              <a:t>Соблюдает или нет правила пешеход?</a:t>
            </a:r>
          </a:p>
        </p:txBody>
      </p:sp>
      <p:sp>
        <p:nvSpPr>
          <p:cNvPr id="4" name="Управляющая кнопка: настраиваемая 3">
            <a:hlinkClick r:id="" action="ppaction://hlinkshowjump?jump=lastslide" highlightClick="1">
              <a:snd r:embed="rId4" name="applause.wav"/>
            </a:hlinkClick>
          </p:cNvPr>
          <p:cNvSpPr/>
          <p:nvPr/>
        </p:nvSpPr>
        <p:spPr>
          <a:xfrm>
            <a:off x="7429500" y="2500313"/>
            <a:ext cx="1042988" cy="1042987"/>
          </a:xfrm>
          <a:prstGeom prst="actionButtonBlan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НЕТ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00250" y="5286375"/>
            <a:ext cx="4714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  <a:latin typeface="Arial" charset="0"/>
              </a:rPr>
              <a:t>Играть на проезжей дороге нельзя!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14688" y="628650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Автор презентации Зеленова Ирина</a:t>
            </a:r>
            <a:endParaRPr lang="ru-RU" dirty="0"/>
          </a:p>
        </p:txBody>
      </p:sp>
      <p:pic>
        <p:nvPicPr>
          <p:cNvPr id="28679" name="Picture 4" descr="&amp;Kcy;&amp;acy;&amp;rcy;&amp;tcy;&amp;icy;&amp;ncy;&amp;kcy;&amp;icy; &amp;pcy;&amp;ocy; &amp;zcy;&amp;acy;&amp;pcy;&amp;rcy;&amp;ocy;&amp;scy;&amp;ucy; &amp;pcy;&amp;rcy;&amp;acy;&amp;vcy;&amp;icy;&amp;lcy;&amp;acy; &amp;dcy;&amp;ocy;&amp;rcy;&amp;ocy;&amp;zhcy;&amp;ncy;&amp;ocy;&amp;gcy;&amp;ocy; &amp;dcy;&amp;vcy;&amp;icy;&amp;zhcy;&amp;iecy;&amp;ncy;&amp;icy;&amp;ya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357313"/>
            <a:ext cx="500062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032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14313" y="714375"/>
            <a:ext cx="85725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00FF"/>
                </a:solidFill>
                <a:latin typeface="Arial" charset="0"/>
              </a:rPr>
              <a:t>Соблюдают или нет правила пешеходы?</a:t>
            </a:r>
          </a:p>
        </p:txBody>
      </p:sp>
      <p:sp>
        <p:nvSpPr>
          <p:cNvPr id="4" name="Управляющая кнопка: настраиваемая 3">
            <a:hlinkClick r:id="" action="ppaction://noaction" highlightClick="1"/>
          </p:cNvPr>
          <p:cNvSpPr/>
          <p:nvPr/>
        </p:nvSpPr>
        <p:spPr>
          <a:xfrm>
            <a:off x="857250" y="2286000"/>
            <a:ext cx="1042988" cy="1042988"/>
          </a:xfrm>
          <a:prstGeom prst="actionButtonBlank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ДА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28813" y="5214938"/>
            <a:ext cx="47863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00B050"/>
                </a:solidFill>
                <a:latin typeface="Arial" charset="0"/>
              </a:rPr>
              <a:t>Дорогу надо переходить по надземному переходу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71813" y="635793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mtClean="0"/>
              <a:t>Автор презентации Зеленова Ирина</a:t>
            </a:r>
            <a:endParaRPr lang="ru-RU"/>
          </a:p>
        </p:txBody>
      </p:sp>
      <p:pic>
        <p:nvPicPr>
          <p:cNvPr id="2970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500188"/>
            <a:ext cx="52482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768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79929" y="295835"/>
            <a:ext cx="6199095" cy="139167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00FF"/>
                </a:solidFill>
              </a:rPr>
              <a:t>Соблюдай правила пожарной безопасности!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3132138" y="2060575"/>
            <a:ext cx="46799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Пусть знает каждый гражданин            Пожарный номер –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«101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»!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787900" y="3068638"/>
            <a:ext cx="3419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Нельзя, малыш, с огнем играть – Опасны игры эти.                  Ведь могут люди пострадать:    И взрослые и дети.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250825" y="2997200"/>
            <a:ext cx="32400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Если спички в руки взял, Сразу ты опасным стал –   Ведь огонь, что в них живёт,   Много бед всем принесёт!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250825" y="4437063"/>
            <a:ext cx="32400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Если все приборы разом        Ты в одну розетку включишь,                           То пожар проводки сразу         В  этой комнате получишь!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6011863" y="4508500"/>
            <a:ext cx="290353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b="0" dirty="0">
                <a:solidFill>
                  <a:srgbClr val="0000CC"/>
                </a:solidFill>
                <a:latin typeface="Times New Roman" panose="02020603050405020304" pitchFamily="18" charset="0"/>
              </a:rPr>
              <a:t>Смастерил Сергей пугач,</a:t>
            </a:r>
          </a:p>
          <a:p>
            <a:pPr>
              <a:spcBef>
                <a:spcPts val="0"/>
              </a:spcBef>
            </a:pPr>
            <a:r>
              <a:rPr lang="ru-RU" b="0" dirty="0">
                <a:solidFill>
                  <a:srgbClr val="0000CC"/>
                </a:solidFill>
                <a:latin typeface="Times New Roman" panose="02020603050405020304" pitchFamily="18" charset="0"/>
              </a:rPr>
              <a:t> Пострелял немного.</a:t>
            </a:r>
          </a:p>
          <a:p>
            <a:pPr>
              <a:spcBef>
                <a:spcPts val="0"/>
              </a:spcBef>
            </a:pPr>
            <a:r>
              <a:rPr lang="ru-RU" b="0" dirty="0">
                <a:solidFill>
                  <a:srgbClr val="0000CC"/>
                </a:solidFill>
                <a:latin typeface="Times New Roman" panose="02020603050405020304" pitchFamily="18" charset="0"/>
              </a:rPr>
              <a:t> А теперь Сережу врач</a:t>
            </a:r>
          </a:p>
          <a:p>
            <a:pPr>
              <a:spcBef>
                <a:spcPts val="0"/>
              </a:spcBef>
            </a:pPr>
            <a:r>
              <a:rPr lang="ru-RU" b="0" dirty="0">
                <a:solidFill>
                  <a:srgbClr val="0000CC"/>
                </a:solidFill>
                <a:latin typeface="Times New Roman" panose="02020603050405020304" pitchFamily="18" charset="0"/>
              </a:rPr>
              <a:t> Лечит от ожога.</a:t>
            </a:r>
          </a:p>
          <a:p>
            <a:pPr>
              <a:spcBef>
                <a:spcPts val="0"/>
              </a:spcBef>
            </a:pPr>
            <a:r>
              <a:rPr lang="ru-RU" b="0" dirty="0">
                <a:solidFill>
                  <a:srgbClr val="0000CC"/>
                </a:solidFill>
                <a:latin typeface="Times New Roman" panose="02020603050405020304" pitchFamily="18" charset="0"/>
              </a:rPr>
              <a:t> От такого пугача</a:t>
            </a:r>
          </a:p>
          <a:p>
            <a:pPr>
              <a:spcBef>
                <a:spcPts val="0"/>
              </a:spcBef>
            </a:pPr>
            <a:r>
              <a:rPr lang="ru-RU" b="0" dirty="0">
                <a:solidFill>
                  <a:srgbClr val="0000CC"/>
                </a:solidFill>
                <a:latin typeface="Times New Roman" panose="02020603050405020304" pitchFamily="18" charset="0"/>
              </a:rPr>
              <a:t> Путь обычный – до врача!</a:t>
            </a:r>
            <a:endParaRPr lang="ru-RU" b="0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3563938" y="4508500"/>
            <a:ext cx="25193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От огня и дыма Спрятаться нельзя. Убегать из дома  Нужно вам, друзья!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7"/>
            <a:ext cx="2027237" cy="2027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00" y="1842797"/>
            <a:ext cx="1079500" cy="653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06" y="3186113"/>
            <a:ext cx="1447800" cy="8763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024" y="56497"/>
            <a:ext cx="2164976" cy="18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28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7715" y="4278044"/>
            <a:ext cx="6892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</a:rPr>
              <a:t>Что такое безопасность?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015140"/>
            <a:ext cx="8215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Положение при котором не угрожает опасность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1577" y="1052604"/>
            <a:ext cx="3491197" cy="301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71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574"/>
            <a:ext cx="9144000" cy="6858000"/>
          </a:xfrm>
          <a:prstGeom prst="rect">
            <a:avLst/>
          </a:prstGeom>
        </p:spPr>
      </p:pic>
      <p:pic>
        <p:nvPicPr>
          <p:cNvPr id="6" name="Picture 14" descr="http://cs6102.vk.me/v6102236/2b9b/jopj-DGyt2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3" y="484094"/>
            <a:ext cx="8440940" cy="6091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777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5" y="31630"/>
            <a:ext cx="855422" cy="11875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" y="152400"/>
            <a:ext cx="8915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FF"/>
                </a:solidFill>
                <a:latin typeface="Comic Sans MS" pitchFamily="66" charset="0"/>
              </a:rPr>
              <a:t>Чтобы не было пожара: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63CD4"/>
                </a:solidFill>
              </a:rPr>
              <a:t>Не играй со спичками.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63CD4"/>
                </a:solidFill>
              </a:rPr>
              <a:t>Не поджигай сухую траву, сено, тополиный пух.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63CD4"/>
                </a:solidFill>
              </a:rPr>
              <a:t>Не кидай в костер незнакомые флакончики и баллончики, они могут взорваться.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63CD4"/>
                </a:solidFill>
              </a:rPr>
              <a:t>Без взрослых нельзя включать в сеть электроприборы (телевизор, утюг, обогреватель).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63CD4"/>
                </a:solidFill>
              </a:rPr>
              <a:t>Не растапливай печь самостоятельно (особенно с помощью бензина, керосина).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63CD4"/>
                </a:solidFill>
              </a:rPr>
              <a:t>Самостоятельно не зажигай газовую плиту, и не сушите над ней </a:t>
            </a:r>
            <a:r>
              <a:rPr lang="ru-RU" sz="1600" b="1" dirty="0" smtClean="0">
                <a:solidFill>
                  <a:srgbClr val="063CD4"/>
                </a:solidFill>
              </a:rPr>
              <a:t>одежду.</a:t>
            </a:r>
            <a:endParaRPr lang="ru-RU" sz="1600" b="1" dirty="0">
              <a:solidFill>
                <a:srgbClr val="063CD4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63CD4"/>
                </a:solidFill>
              </a:rPr>
              <a:t>Не играй с бензином и другими горючими веществами.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FF0000"/>
                </a:solidFill>
                <a:latin typeface="Comic Sans MS" pitchFamily="66" charset="0"/>
              </a:rPr>
              <a:t>Если пожар все же возник вам необходимо: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7030A0"/>
                </a:solidFill>
                <a:latin typeface="Comic Sans MS" pitchFamily="66" charset="0"/>
              </a:rPr>
              <a:t>Постарайся первым делом сообщить о пожаре взрослым (не скрывайте, даже если пожар произошел по вашей вине).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7030A0"/>
                </a:solidFill>
                <a:latin typeface="Comic Sans MS" pitchFamily="66" charset="0"/>
              </a:rPr>
              <a:t>Позвони в пожарную охрану по телефону 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01</a:t>
            </a:r>
            <a:r>
              <a:rPr lang="ru-RU" sz="1600" b="1" dirty="0">
                <a:solidFill>
                  <a:srgbClr val="7030A0"/>
                </a:solidFill>
                <a:latin typeface="Comic Sans MS" pitchFamily="66" charset="0"/>
              </a:rPr>
              <a:t>, сообщи свой адрес и что горит.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7030A0"/>
                </a:solidFill>
                <a:latin typeface="Comic Sans MS" pitchFamily="66" charset="0"/>
              </a:rPr>
              <a:t>Когда </a:t>
            </a:r>
            <a:r>
              <a:rPr lang="ru-RU" sz="1600" b="1" dirty="0">
                <a:solidFill>
                  <a:srgbClr val="7030A0"/>
                </a:solidFill>
                <a:latin typeface="Comic Sans MS" pitchFamily="66" charset="0"/>
              </a:rPr>
              <a:t>в доме горит, быстрей выбегай на улицу. Ни за что не задерживайся из-за игрушек, собаки или кошки.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30" y="31630"/>
            <a:ext cx="1111370" cy="1111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32" y="3797500"/>
            <a:ext cx="438150" cy="590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92" y="3585024"/>
            <a:ext cx="661807" cy="961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" y="3597964"/>
            <a:ext cx="609600" cy="885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92" y="3774496"/>
            <a:ext cx="438150" cy="590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2" y="3832086"/>
            <a:ext cx="4381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041" y="182425"/>
            <a:ext cx="6658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может послужить причиной пожара?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585" y="619692"/>
            <a:ext cx="2641677" cy="198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685800" y="1381496"/>
            <a:ext cx="5214235" cy="12437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1.Ребенок, увлеченный своей игрой, может положить игрушку в микроволновку. Включив ее, микроволновка сразу же заискриться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7170" y="3416380"/>
            <a:ext cx="8295126" cy="6833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Играя с лампочками, ребенок может вызвать перенапряжение в сети. Лампочка может взорваться и стать причиной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пожара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7170" y="2741229"/>
            <a:ext cx="8283930" cy="5716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Оставленный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кухне ребенок может включить конфорку плиты даже не осознав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14608" y="5876490"/>
            <a:ext cx="7786492" cy="6642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любят играть с проводами. Если ребенок перегрызет провод – случиться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беда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5800" y="5063453"/>
            <a:ext cx="8115300" cy="6970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Пробегающий ребенок случайно опрокинет утюг на ковер и тот загорится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момент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5974" y="4203277"/>
            <a:ext cx="8306322" cy="7332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4.оставленные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свечи после детского праздника или ухода гостей могут сжечь весь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7311" y="254315"/>
            <a:ext cx="7263720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помощь при ожогах</a:t>
            </a:r>
            <a:endParaRPr lang="ru-RU" sz="4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736" y="1890901"/>
            <a:ext cx="2222770" cy="523220"/>
          </a:xfrm>
          <a:prstGeom prst="borderCallout2">
            <a:avLst>
              <a:gd name="adj1" fmla="val -9978"/>
              <a:gd name="adj2" fmla="val 44639"/>
              <a:gd name="adj3" fmla="val -77011"/>
              <a:gd name="adj4" fmla="val 98293"/>
              <a:gd name="adj5" fmla="val -57475"/>
              <a:gd name="adj6" fmla="val 12351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1 степень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448" y="1131045"/>
            <a:ext cx="3709452" cy="2566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0626" y="3792817"/>
            <a:ext cx="8843374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Характеризуется легким покраснением и жжением кожи. Возможен болевой отек и небольшая температура. Обычно подобные ожоги проходят в течении 2-3х дней. Наиболее частые ожоги первой степени – солнечные ожоги и термические ожоги легкой степени.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8618" y="3200037"/>
            <a:ext cx="8430017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Сопровождается не просто легким покраснением и жжением кожи, но и поражает два первых ее слоя, в результате чего на коже образуются неприятные волдыри.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Запомните! Срывать пузыри нельзя – кожа под ним очень тонкая и нежная, а это открытый путь для инфекций. </a:t>
            </a:r>
            <a:endParaRPr lang="ru-RU" sz="2800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670" y="1179547"/>
            <a:ext cx="2407023" cy="523220"/>
          </a:xfrm>
          <a:prstGeom prst="borderCallout2">
            <a:avLst>
              <a:gd name="adj1" fmla="val -9978"/>
              <a:gd name="adj2" fmla="val 44639"/>
              <a:gd name="adj3" fmla="val -77011"/>
              <a:gd name="adj4" fmla="val 98293"/>
              <a:gd name="adj5" fmla="val -57475"/>
              <a:gd name="adj6" fmla="val 12351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2</a:t>
            </a:r>
            <a:r>
              <a:rPr lang="ru-RU" sz="2800" b="1" dirty="0" smtClean="0">
                <a:solidFill>
                  <a:srgbClr val="002060"/>
                </a:solidFill>
              </a:rPr>
              <a:t> степень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3567" y="3127038"/>
            <a:ext cx="8480121" cy="331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Являются самыми опасными. Такие ожоги затрагивают глубокие слои кожи, вызывая болезненные волдыри, заполненные кровянистым содержимым. Кожа также может быть покрыта плотной коростой, когда все слои кожи отмирают полностью.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таких случаях необходима срочная госпитализация и медикаментозное лечение.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230" y="1203290"/>
            <a:ext cx="2222770" cy="523220"/>
          </a:xfrm>
          <a:prstGeom prst="borderCallout2">
            <a:avLst>
              <a:gd name="adj1" fmla="val -9978"/>
              <a:gd name="adj2" fmla="val 44639"/>
              <a:gd name="adj3" fmla="val -77011"/>
              <a:gd name="adj4" fmla="val 98293"/>
              <a:gd name="adj5" fmla="val -57475"/>
              <a:gd name="adj6" fmla="val 12351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3-4 степень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8154" y="1707119"/>
            <a:ext cx="5701552" cy="2596039"/>
          </a:xfrm>
          <a:prstGeom prst="verticalScroll">
            <a:avLst>
              <a:gd name="adj" fmla="val 1153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«Правила пожарной безопасности»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988" y="2316163"/>
            <a:ext cx="2918012" cy="410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2930" y="56225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Дым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столбом поднялся вдруг,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Кто не выключил...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(утюг)?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Жжется печь - ее не тронь,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Потому, что в ней...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(огонь)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Дым увидел - не зевай,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пожарных...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(вызывай).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Стол и шкаф сгорели разом.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Кто сушил белье над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…(газом)?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Побежал пожар во двор.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кто там жег …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(костер)?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Пламя прыгнуло в листву. 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Кто у дома жег …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(траву)? </a:t>
            </a: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6" name="Picture 8" descr="https://openclipart.org/image/2400px/svg_to_png/169483/ir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90" y="5492330"/>
            <a:ext cx="1127125" cy="6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004.radikal.ru/1012/60/544dc32e79f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07" y="4749448"/>
            <a:ext cx="1361568" cy="204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wordassociations.ru/image/600x/svg_to_png/valessiobrito_Fire_June_holiday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45" y="5203607"/>
            <a:ext cx="698373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png-images.ru/wp-content/uploads/2015/02/02/3307/png/grass_PNG49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82" y="4955084"/>
            <a:ext cx="1396453" cy="11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1264" y="4691950"/>
            <a:ext cx="1183341" cy="302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76641" y="3995948"/>
            <a:ext cx="1272763" cy="2918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75439" y="2532946"/>
            <a:ext cx="1765836" cy="193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66063" y="1765946"/>
            <a:ext cx="1183341" cy="302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166063" y="1028965"/>
            <a:ext cx="1183341" cy="302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549604" y="3190401"/>
            <a:ext cx="1183341" cy="302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http://www.playcast.ru/uploads/2014/10/02/100567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72" y="340627"/>
            <a:ext cx="3360835" cy="33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3384" y="3277160"/>
            <a:ext cx="3780516" cy="2835387"/>
          </a:xfrm>
          <a:prstGeom prst="rect">
            <a:avLst/>
          </a:prstGeom>
        </p:spPr>
      </p:pic>
      <p:pic>
        <p:nvPicPr>
          <p:cNvPr id="3076" name="Picture 4" descr="http://static12.insales.ru/images/products/1/184/29434040/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79" y="582846"/>
            <a:ext cx="3271322" cy="22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3287" y="3701462"/>
            <a:ext cx="3297738" cy="2500887"/>
          </a:xfrm>
          <a:prstGeom prst="rect">
            <a:avLst/>
          </a:prstGeom>
        </p:spPr>
      </p:pic>
      <p:pic>
        <p:nvPicPr>
          <p:cNvPr id="3082" name="Picture 10" descr="http://www.pulsarmedia.eu/data/media/912/Flames_from_Fire_Wallpaper_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02" y="3417741"/>
            <a:ext cx="4138511" cy="29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2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ttp://elitefon.ru/download.php?file=201211/1280x800/elitefon.ru-25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79" y="488828"/>
            <a:ext cx="3546764" cy="22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echnocity.ru/upload/iblock/d12/z0000042123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43" y="3243488"/>
            <a:ext cx="3917757" cy="34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roisovet.com/wp-content/uploads/2012/11/hudozhniki-kazani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99" y="3266737"/>
            <a:ext cx="3349402" cy="31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proektsport.ru/wp-content/uploads/2015/11/D2CD22CB4CF4-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64" y="527283"/>
            <a:ext cx="3262986" cy="244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pulsarmedia.eu/data/media/912/Flames_from_Fire_Wallpaper_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83" y="3194384"/>
            <a:ext cx="4015867" cy="32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547813" y="2852738"/>
            <a:ext cx="6048375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0" kern="1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19113" y="512763"/>
            <a:ext cx="2003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000" smtClean="0">
                <a:solidFill>
                  <a:srgbClr val="000000"/>
                </a:solidFill>
                <a:latin typeface="Arial" panose="020B0604020202020204" pitchFamily="34" charset="0"/>
              </a:rPr>
              <a:t>В лесу.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43213" y="188913"/>
            <a:ext cx="2628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000" smtClean="0">
                <a:solidFill>
                  <a:srgbClr val="000000"/>
                </a:solidFill>
                <a:latin typeface="Arial" panose="020B0604020202020204" pitchFamily="34" charset="0"/>
              </a:rPr>
              <a:t>На улице.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569075" y="512763"/>
            <a:ext cx="21177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В доме.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68313" y="4292600"/>
            <a:ext cx="3281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000" smtClean="0">
                <a:solidFill>
                  <a:srgbClr val="000000"/>
                </a:solidFill>
                <a:latin typeface="Arial" panose="020B0604020202020204" pitchFamily="34" charset="0"/>
              </a:rPr>
              <a:t>В подъезде.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708400" y="4508500"/>
            <a:ext cx="286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000" smtClean="0">
                <a:solidFill>
                  <a:srgbClr val="000000"/>
                </a:solidFill>
                <a:latin typeface="Arial" panose="020B0604020202020204" pitchFamily="34" charset="0"/>
              </a:rPr>
              <a:t>На дороге.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516688" y="4508500"/>
            <a:ext cx="2244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000" smtClean="0">
                <a:solidFill>
                  <a:srgbClr val="000000"/>
                </a:solidFill>
                <a:latin typeface="Arial" panose="020B0604020202020204" pitchFamily="34" charset="0"/>
              </a:rPr>
              <a:t>На реке.</a:t>
            </a: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 flipV="1">
            <a:off x="1619250" y="1196975"/>
            <a:ext cx="2881313" cy="15843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4500563" y="1268413"/>
            <a:ext cx="2736850" cy="15113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 flipV="1">
            <a:off x="4500563" y="1341438"/>
            <a:ext cx="0" cy="14398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4500563" y="3573463"/>
            <a:ext cx="0" cy="18002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 flipH="1">
            <a:off x="2195513" y="3573463"/>
            <a:ext cx="2305050" cy="10080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4500563" y="3573463"/>
            <a:ext cx="2879725" cy="9350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94" name="Picture 22" descr="J03004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229225"/>
            <a:ext cx="2592387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J02364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765175"/>
            <a:ext cx="2592388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pupil2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96975"/>
            <a:ext cx="172878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edu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373688"/>
            <a:ext cx="2089150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ОБЖ - плакаты 0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41888"/>
            <a:ext cx="2376487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60" y="1214438"/>
            <a:ext cx="1532915" cy="15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89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95623" y="248678"/>
            <a:ext cx="32165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Блиц-опрос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4988" y="1192972"/>
            <a:ext cx="72540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Вызывая пожарных, как нужно говорить: 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очень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быстро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спокойно, тихим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голосом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медленно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четко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4" name="Picture 4" descr="http://www.gls.org.ua/wp-content/uploads/2015/09/telef1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10" y="306159"/>
            <a:ext cx="1488580" cy="8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7956" y="2612922"/>
            <a:ext cx="80880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в вашей квартире (на даче) пожар, кого вы должны оповестить после вызова пожарных, если ваша семья уже эвакуировалась: </a:t>
            </a: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милицию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• скорую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помощь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соседей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5268" y="4736580"/>
            <a:ext cx="77000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ночью вы просыпаетесь в задымленной комнате, ваши первые действия: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лежать в кровати и звать 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помощи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скатиться с кровать и ползти 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двери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встать и бежать из комнаты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" y="2651110"/>
            <a:ext cx="7864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Зачем затыкать щель под дверью, если за ней пожар: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прекратить доступ дыма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комнату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прекратить доступ жара из-под двери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1" y="4227135"/>
            <a:ext cx="7570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нужно сделать с электроприборами, если они не нужны ночью: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оставить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включенными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отключить и вынуть штепсель из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розетки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отключить, но вилку не вынимать из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розетки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2242" y="635293"/>
            <a:ext cx="7478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делать, если вы не можете открыть окно, чтобы позвать на помощь, когда дом в огне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выползти в другую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комнату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• стучать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окно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• разбить окно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5175" y="558725"/>
            <a:ext cx="2041649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4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1901018"/>
            <a:ext cx="8245257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Во-первых, надо дать детям необходимую сумму знаний об общепринятых нормах безопасного поведения.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Во-вторых, научить адекватно, осознанно действовать в той или иной обстановке, помочь дошкольникам овладеть элементарными навыками поведения при пожаре.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В-третьих, развить у дошкольников самостоятельность и ответственность.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571635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БЕЗОПАСНЫЙ  ОТДЫХ НА ПРИРОДЕ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2214554"/>
            <a:ext cx="4000528" cy="3857652"/>
          </a:xfrm>
          <a:ln>
            <a:solidFill>
              <a:srgbClr val="C0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/>
            <a:endParaRPr lang="ru-RU" sz="3800" b="1" dirty="0">
              <a:ln w="19050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rukadelkino.ru/uploads/posts/2015-02/1424069288_d0b1d0b5d180d0b5d0b7d18b2c20d0bbd0b5d1812c20d0bfd180d0b8d180d0bed0b4d0b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831199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7520387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9247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9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90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5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6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-1036638" y="-635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1905000" y="152400"/>
            <a:ext cx="5562600" cy="5604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игры во дворе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228600" y="-548992"/>
            <a:ext cx="845820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ru-RU" sz="40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ru-RU" sz="4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</a:rPr>
              <a:t>НЕЛЬЗЯ </a:t>
            </a: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</a:rPr>
              <a:t>ИГРАТЬ: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</a:rPr>
              <a:t>темных </a:t>
            </a:r>
            <a:r>
              <a:rPr lang="ru-RU" sz="2000" dirty="0" smtClean="0">
                <a:latin typeface="Arial" panose="020B0604020202020204" pitchFamily="34" charset="0"/>
              </a:rPr>
              <a:t>местах, у гаражей.</a:t>
            </a:r>
            <a:endParaRPr lang="ru-RU" sz="2000" dirty="0">
              <a:latin typeface="Arial" panose="020B0604020202020204" pitchFamily="34" charset="0"/>
            </a:endParaRP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Не надо поднимать с земли осколки стекол, ржавые железки.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Не трогайте неизвестные предметы, расскажите о них взрослым.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Около качелей лучше не играть, а когда качаешься сам – смотри, чтобы не ударить других, предупреждай их.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Колодцы, канавы и открытые люки – не место для игр, из них трудно выбраться, там может быть кипяток.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Смотри под ноги – ничего не найдешь, так хоть нос не расшибешь!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Высоко забираться можно только под страховкой взрослого на специальные детские горки, турники, лестницы.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</a:rPr>
              <a:t>Нельзя ползать по крышам, деревьям</a:t>
            </a:r>
            <a:r>
              <a:rPr lang="ru-RU" sz="2000" dirty="0" smtClean="0">
                <a:latin typeface="Arial" panose="020B0604020202020204" pitchFamily="34" charset="0"/>
              </a:rPr>
              <a:t>!</a:t>
            </a:r>
          </a:p>
          <a:p>
            <a:pPr marL="342900" indent="-342900" algn="ctr" eaLnBrk="1" hangingPunct="1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rial" panose="020B0604020202020204" pitchFamily="34" charset="0"/>
              </a:rPr>
              <a:t>Нельзя играть с палками, с ветками  и с острыми предметами!</a:t>
            </a:r>
            <a:endParaRPr lang="ru-RU" sz="2000" dirty="0"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029200"/>
            <a:ext cx="1547447" cy="1828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84" y="124856"/>
            <a:ext cx="937816" cy="15122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55309"/>
            <a:ext cx="1717088" cy="12264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9" y="126521"/>
            <a:ext cx="832201" cy="1605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715000"/>
            <a:ext cx="2743200" cy="1227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0231" y="3425374"/>
            <a:ext cx="868519" cy="9942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8" y="3581400"/>
            <a:ext cx="1332986" cy="8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82388"/>
            <a:ext cx="8646459" cy="637390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" y="322730"/>
            <a:ext cx="8243047" cy="607807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928662" y="214290"/>
            <a:ext cx="6500858" cy="1077218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 поведения  на прогулке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3200" b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лесу, парке, на лугу</a:t>
            </a:r>
            <a:endParaRPr kumimoji="0" lang="ru-RU" sz="3200" b="1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82348" y="3489709"/>
            <a:ext cx="3421466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rgbClr val="FF0000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Нельзя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оставлять мусор, даже закапывать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7" y="1355868"/>
            <a:ext cx="3421466" cy="2318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89708"/>
            <a:ext cx="5010150" cy="3201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73706" y="3039035"/>
            <a:ext cx="3487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Нельзя разводить костер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11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3" y="121024"/>
            <a:ext cx="4912468" cy="6615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8789" y="537882"/>
            <a:ext cx="3213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Губить природу – разорять гнезда птиц, норки мелких животных, муравейники, осиные гнезда, ломать живые ветки деревьев, растаптывать и пинать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грибы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954739"/>
            <a:ext cx="5849471" cy="457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5612" y="806824"/>
            <a:ext cx="24070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Пробовать незнакомые ягоды и грибы (можно отравиться), рвать цветы (они завянут уже через полчаса), ломать руками стебли растений (некоторые могут быть ядовиты или вызвать аллергию);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0" y="163606"/>
            <a:ext cx="3482228" cy="3184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58" y="3348316"/>
            <a:ext cx="4246750" cy="33886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20671" y="16360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400" dirty="0">
                <a:solidFill>
                  <a:srgbClr val="FF0000"/>
                </a:solidFill>
              </a:rPr>
              <a:t>Громко кричать без </a:t>
            </a:r>
            <a:r>
              <a:rPr lang="ru-RU" sz="2400" dirty="0" smtClean="0">
                <a:solidFill>
                  <a:srgbClr val="FF0000"/>
                </a:solidFill>
              </a:rPr>
              <a:t>необходимости, слушать музыку.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5459" y="4020671"/>
            <a:ext cx="3603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Трогать животных и тем более забирать их из леса. Животное или птица, если они позволили себя поймать, могут быть больны, и это опасно.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259"/>
            <a:ext cx="8229600" cy="165959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причины несчастных случаев на природе: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Содержимое 4" descr="nature 22.gif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85749" y="2017059"/>
            <a:ext cx="8481733" cy="4840941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3786188" y="1920875"/>
            <a:ext cx="5072062" cy="4579938"/>
          </a:xfrm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23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129540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Пчелиный  укус – вещь  неприятная  и  болезненная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 не  злитесь  на  пчёл.  Пчёлы – мирные  существа.   Они  не  нападают  ради  удовольствия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19" y="126675"/>
            <a:ext cx="1094836" cy="1173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1916">
            <a:off x="7951807" y="676763"/>
            <a:ext cx="885825" cy="971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1237">
            <a:off x="3397636" y="4299240"/>
            <a:ext cx="624418" cy="6848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3382">
            <a:off x="6843164" y="3948947"/>
            <a:ext cx="885825" cy="971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91" y="3692709"/>
            <a:ext cx="2689895" cy="26898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5" y="4103829"/>
            <a:ext cx="2456006" cy="24560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3167">
            <a:off x="8445062" y="2525539"/>
            <a:ext cx="595152" cy="65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3813">
            <a:off x="8073546" y="4513745"/>
            <a:ext cx="665993" cy="7304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75" y="4479255"/>
            <a:ext cx="3372579" cy="2248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26675"/>
            <a:ext cx="47838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ОПАСНЫЕ    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НАСЕКОМЫЕ</a:t>
            </a:r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8224" y="2472364"/>
            <a:ext cx="2460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Модница  крылатая,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 полосатое.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  хоть  и  кроха,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Укусит  - будет  плохо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85918" y="214290"/>
            <a:ext cx="607223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Помощь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укусах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00100" y="1000108"/>
            <a:ext cx="74295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Если  ребенку  ужалила  медоносная пчела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28596" y="1571612"/>
            <a:ext cx="8501122" cy="5016758"/>
          </a:xfrm>
          <a:prstGeom prst="rect">
            <a:avLst/>
          </a:prstGeom>
          <a:solidFill>
            <a:srgbClr val="CCFF99"/>
          </a:solidFill>
          <a:ln w="9525">
            <a:solidFill>
              <a:srgbClr val="00FF9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 Удалите  жало. Если жало не удается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захватить, попробуйте осторожно поддеть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его ногтем или ножом. Не пытайтесь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выдавить жало пинцетом. Если жало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находится  глубоко  и вытащить его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невозможно, обратитесь за помощью  к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врачу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Промойте место укуса теплой водой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 мылом. Для уменьшения боли можно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применить холодный компресс.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- Принять антигистаминные препараты (тавегил,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супрастин, </a:t>
            </a:r>
            <a:r>
              <a:rPr kumimoji="0" lang="ru-RU" sz="20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зодак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Наложите на место укуса холодный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компресс или чистую влажную повязку: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это уменьшит   боль и отек.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5" descr="HealthTapGallery_Bee_sting_1-v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334" y="1571612"/>
            <a:ext cx="2891138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916039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28596" y="1126608"/>
            <a:ext cx="4640945" cy="3477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прогулки  в лесу надо  внимательно  осмотреть  свое тело  и волосы и,  если обнаружишь  клеща,  попросить взрослого   удалить  его.</a:t>
            </a: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Клещи  любят влажные  затемненные  места с высокой  травой.  Они цепляются  к одежде  человека   или шерсти животных. Если такого клеща  не снять  во время  с одежды, он заползает  под нее,  в укромные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1" name="Picture 5" descr="http://www.cirrusimage.com/Arachnid/american_dog_tick_800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0634" y="510988"/>
            <a:ext cx="3429024" cy="2354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95794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-76200"/>
            <a:ext cx="9062336" cy="749141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 не все люди желают нам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добра. Поэтому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знать, как вести себя в различных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незнакомыми   людьми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  <a:p>
            <a:pPr algn="ctr">
              <a:buNone/>
            </a:pPr>
            <a:r>
              <a:rPr lang="ru-RU" sz="2000" dirty="0">
                <a:latin typeface="Comic Sans MS" panose="030F0702030302020204" pitchFamily="66" charset="0"/>
              </a:rPr>
              <a:t>	</a:t>
            </a:r>
            <a:r>
              <a:rPr lang="ru-RU" sz="2000" b="1" dirty="0">
                <a:solidFill>
                  <a:srgbClr val="FF99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Главное условие безопасности возможность избежать непосредственного контакта с преступником, </a:t>
            </a:r>
            <a:r>
              <a:rPr lang="ru-RU" sz="2000" b="1" dirty="0" smtClean="0">
                <a:solidFill>
                  <a:srgbClr val="FF0000"/>
                </a:solidFill>
              </a:rPr>
              <a:t>т. е.  </a:t>
            </a:r>
            <a:r>
              <a:rPr lang="ru-RU" sz="2000" b="1" dirty="0">
                <a:solidFill>
                  <a:srgbClr val="FF0000"/>
                </a:solidFill>
              </a:rPr>
              <a:t>не стать </a:t>
            </a:r>
            <a:r>
              <a:rPr lang="ru-RU" sz="2000" b="1" dirty="0" smtClean="0">
                <a:solidFill>
                  <a:srgbClr val="FF0000"/>
                </a:solidFill>
              </a:rPr>
              <a:t>жертвой</a:t>
            </a:r>
            <a:r>
              <a:rPr lang="ru-RU" sz="2000" b="1" dirty="0" smtClean="0">
                <a:solidFill>
                  <a:srgbClr val="FF9900"/>
                </a:solidFill>
              </a:rPr>
              <a:t>.</a:t>
            </a:r>
          </a:p>
          <a:p>
            <a:pPr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стран считает обязательным для любого ребенка закон четырех «не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разговаривай с незнакомцем;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садись к незнакомцу в машину;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играй по дороге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гуляй с наступлением темноты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Незнакомец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63C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любой человек, которого не знает сам ребенок.</a:t>
            </a:r>
          </a:p>
          <a:p>
            <a:pPr algn="just" eaLnBrk="1" hangingPunct="1">
              <a:buFontTx/>
              <a:buNone/>
            </a:pPr>
            <a:r>
              <a:rPr lang="ru-RU" sz="2000" dirty="0" smtClean="0">
                <a:solidFill>
                  <a:srgbClr val="063CD4"/>
                </a:solidFill>
                <a:latin typeface="Comic Sans MS" panose="030F0702030302020204" pitchFamily="66" charset="0"/>
              </a:rPr>
              <a:t>		</a:t>
            </a:r>
          </a:p>
        </p:txBody>
      </p:sp>
      <p:pic>
        <p:nvPicPr>
          <p:cNvPr id="3077" name="Picture 5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4896"/>
            <a:ext cx="2057400" cy="201203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Копия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38400"/>
            <a:ext cx="164340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539386"/>
            <a:ext cx="4229483" cy="2245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34151"/>
            <a:ext cx="4300765" cy="22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572560" cy="507209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Ядовитые растения </a:t>
            </a:r>
            <a:r>
              <a:rPr lang="ru-RU" dirty="0" smtClean="0"/>
              <a:t>– </a:t>
            </a:r>
            <a:br>
              <a:rPr lang="ru-RU" dirty="0" smtClean="0"/>
            </a:br>
            <a:r>
              <a:rPr lang="ru-RU" dirty="0" smtClean="0"/>
              <a:t>это те растения, которые содержат ядовитые вещества, вызывающие отравления у людей.</a:t>
            </a:r>
            <a:br>
              <a:rPr lang="ru-RU" dirty="0" smtClean="0"/>
            </a:br>
            <a:r>
              <a:rPr lang="ru-RU" dirty="0" smtClean="0"/>
              <a:t>Отравление может привести к тяжелому заболеванию и даже к смерти.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1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214290"/>
            <a:ext cx="8143932" cy="646331"/>
          </a:xfrm>
          <a:prstGeom prst="rect">
            <a:avLst/>
          </a:prstGeom>
          <a:solidFill>
            <a:srgbClr val="CCFF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Ядовитые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растения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00034" y="1286989"/>
            <a:ext cx="7858180" cy="467820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7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Борщевик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выделяет  ядовитое вещество, которое сильно обжигает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Волчье  лыко  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вороний глаз – красивые ягоды,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они ядовитые, ими можно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отравиться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http://xherbs.ru/wp-content/uploads/2012/12/volfly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95095"/>
            <a:ext cx="2701655" cy="18573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033" name="Picture 9" descr="http://www.interfax.by/files/2015-05/1184936-311233-16x189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670" y="4860277"/>
            <a:ext cx="2286016" cy="1785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63" y="3052483"/>
            <a:ext cx="2389397" cy="141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34700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52800" y="-228600"/>
            <a:ext cx="53483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72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бузина</a:t>
            </a:r>
            <a:endParaRPr lang="ru-RU" sz="720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352800" y="760179"/>
            <a:ext cx="5791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У бузины ядовиты листья, цветки, незрелые плоды.   </a:t>
            </a:r>
            <a:br>
              <a:rPr lang="ru-RU" dirty="0" smtClean="0">
                <a:solidFill>
                  <a:prstClr val="black"/>
                </a:solidFill>
                <a:latin typeface="Arial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Основные симптомы отравления 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- головокружение, головная боль,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 слабость, </a:t>
            </a:r>
            <a:r>
              <a:rPr lang="ru-RU" dirty="0" err="1" smtClean="0">
                <a:solidFill>
                  <a:prstClr val="black"/>
                </a:solidFill>
                <a:latin typeface="Arial" charset="0"/>
              </a:rPr>
              <a:t>першение</a:t>
            </a: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 в горле, боли в животе, тошнота, рвота.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9160"/>
            <a:ext cx="2791364" cy="18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662" y="1830825"/>
            <a:ext cx="3276600" cy="284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35270" y="4419600"/>
            <a:ext cx="2644403" cy="253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00400" y="2606838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Паслён      сладко-горький </a:t>
            </a:r>
            <a:endParaRPr lang="ru-RU" sz="3600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9938" y="3143628"/>
            <a:ext cx="58278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Симптомы отравления паслёном сладко-горьким - боли в животе, 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тошнота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рвота, угнетение двигательной и психической 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активности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 затруднение дыхания, сердечно-сосудистая недостаточность.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Calibri"/>
              </a:rPr>
              <a:t> Первая помощь – промывание желудка. </a:t>
            </a:r>
            <a:r>
              <a:rPr lang="ru-RU" sz="2000" b="0" dirty="0">
                <a:solidFill>
                  <a:srgbClr val="FF0000"/>
                </a:solidFill>
                <a:latin typeface="Calibri"/>
              </a:rPr>
              <a:t/>
            </a:r>
            <a:br>
              <a:rPr lang="ru-RU" sz="2000" b="0" dirty="0">
                <a:solidFill>
                  <a:srgbClr val="FF0000"/>
                </a:solidFill>
                <a:latin typeface="Calibri"/>
              </a:rPr>
            </a:br>
            <a:endParaRPr lang="ru-RU" sz="2000" b="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591" y="4651698"/>
            <a:ext cx="2305679" cy="21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85786" y="428604"/>
            <a:ext cx="7143800" cy="6001643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7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Лютик   едкий  в  народе называют  «куриная слепота», его  сок вызывает зуд в глазах и даже потерю зрения.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Дурман  цветет  с июня до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самой     осени   крупными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белыми  одиночными цветами.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Дурман – одно   из   наиболее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ядовитых   растений.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Ядовитые  растения   никогда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нельзя   трогать.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ranunculus_acris_c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642918"/>
            <a:ext cx="2786082" cy="250033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07" name="Picture 3" descr="105656_html_218b03d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143248"/>
            <a:ext cx="2643206" cy="251460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599882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onwalia_w_deszczu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457200"/>
            <a:ext cx="8072437" cy="6245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1" y="1142999"/>
            <a:ext cx="7467600" cy="106680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растение ландыша ядовито!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7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92868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отравления: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Содержимое 4" descr="Ill Stomach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928813"/>
            <a:ext cx="2786063" cy="431165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3786188" y="1428750"/>
            <a:ext cx="4900612" cy="51435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Головная боль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Шум в ушах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Головокружение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Рвота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Расстройство кишечника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Редкий пульс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Сужение зрачков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Отек слизистой оболочки языка, губ, гортани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Затрудненное дыхание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В тяжелых случаях развиваются судороги</a:t>
            </a:r>
            <a:endParaRPr 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850"/>
            <a:ext cx="9144000" cy="5095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помощь при  отравлении: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Содержимое 4" descr="oksuruk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896035"/>
            <a:ext cx="3429000" cy="4247590"/>
          </a:xfrm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3929063" y="1721224"/>
            <a:ext cx="5214937" cy="4851026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Нельзя поддаваться панике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Действовать быстро и решительно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Надо попытаться вызвать рвоту и промыть желудок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Надо выпить несколько стаканов теплой воды с добавлением в каждый стакан  1 – 2 чайные ложки соли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Затем вызвать рвоту, надавив двумя пальцами на корень языка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>
                <a:latin typeface="Calibri" pitchFamily="34" charset="0"/>
              </a:rPr>
              <a:t>Повторить несколько раз процедуру до появления воды</a:t>
            </a:r>
            <a:endParaRPr lang="ru-R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tretch>
            <a:fillRect/>
          </a:stretch>
        </p:blipFill>
        <p:spPr>
          <a:xfrm>
            <a:off x="688975" y="626063"/>
            <a:ext cx="7756525" cy="941800"/>
          </a:xfrm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4143375" y="3857625"/>
            <a:ext cx="250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31747" name="Picture 2" descr="D:\МОЯ АТТЕСТАЦИЯ\для презентаций ОБЖ\3 ядовитые растения\фото\sleep-apnea-in-childre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444625"/>
            <a:ext cx="592931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15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1000"/>
            <a:ext cx="909518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Не рви в природе  </a:t>
            </a:r>
            <a:r>
              <a:rPr lang="ru-RU" sz="5400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неизвест</a:t>
            </a: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</a:t>
            </a:r>
            <a:r>
              <a:rPr lang="ru-RU" sz="5400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ые</a:t>
            </a: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тебе растения!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Часто очень красивые  </a:t>
            </a:r>
            <a:r>
              <a:rPr lang="ru-RU" sz="5400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расте</a:t>
            </a: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ния</a:t>
            </a: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являются ядовитыми.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Не ешь незнакомые ягоды!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              </a:t>
            </a:r>
            <a:endParaRPr lang="ru-RU" sz="540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9" descr="b13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33799" y="4604953"/>
            <a:ext cx="1963469" cy="21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http://fantasyflash.ru/anime/flowers/image/flowers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05599" y="4724400"/>
            <a:ext cx="2188207" cy="19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7" descr="b3b0a067af846a956f8a9cc4e9a7dfe5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72388" y="1143000"/>
            <a:ext cx="1581132" cy="12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0" descr="4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1390" y="4724400"/>
            <a:ext cx="1569646" cy="19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96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00034" y="599010"/>
            <a:ext cx="8072494" cy="461665"/>
          </a:xfrm>
          <a:prstGeom prst="rect">
            <a:avLst/>
          </a:prstGeom>
          <a:solidFill>
            <a:srgbClr val="CCCCFF"/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57158" y="1500174"/>
            <a:ext cx="8429684" cy="452431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Отправляясь  в лес, надевай высокую  прочную обувь;</a:t>
            </a: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Змея не нападает на человека.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Напротив, при встрече с ним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она старается уступить дорогу.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в лесу  в густой траве человек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нечаянно  может наступить на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змею, и она, защищаясь, кусает.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  внимательным – змеи  иногда заползают  и на дачные  участки.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 descr="Medjanka_obyknovennaja_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143116"/>
            <a:ext cx="3357586" cy="2928958"/>
          </a:xfrm>
          <a:prstGeom prst="rect">
            <a:avLst/>
          </a:prstGeom>
          <a:ln w="190500" cap="sq">
            <a:solidFill>
              <a:srgbClr val="CCCC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835450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Текст 5"/>
          <p:cNvSpPr>
            <a:spLocks noGrp="1"/>
          </p:cNvSpPr>
          <p:nvPr>
            <p:ph idx="1"/>
          </p:nvPr>
        </p:nvSpPr>
        <p:spPr>
          <a:xfrm>
            <a:off x="457200" y="1600200"/>
            <a:ext cx="5900738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33400" indent="-533400" algn="ctr" eaLnBrk="1" hangingPunct="1">
              <a:lnSpc>
                <a:spcPct val="80000"/>
              </a:lnSpc>
              <a:spcBef>
                <a:spcPct val="0"/>
              </a:spcBef>
            </a:pPr>
            <a:endParaRPr lang="ru-RU" sz="2800" b="1" dirty="0" smtClean="0"/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063CD4"/>
                </a:solidFill>
              </a:rPr>
              <a:t>а)</a:t>
            </a:r>
            <a:r>
              <a:rPr lang="ru-RU" sz="2800" dirty="0" smtClean="0">
                <a:solidFill>
                  <a:srgbClr val="063CD4"/>
                </a:solidFill>
              </a:rPr>
              <a:t> буду всеми силами сопротивляться;</a:t>
            </a: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</a:pPr>
            <a:endParaRPr lang="ru-RU" sz="2800" b="1" dirty="0" smtClean="0">
              <a:solidFill>
                <a:srgbClr val="063CD4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063CD4"/>
                </a:solidFill>
              </a:rPr>
              <a:t>б)</a:t>
            </a:r>
            <a:r>
              <a:rPr lang="ru-RU" sz="2800" dirty="0" smtClean="0">
                <a:solidFill>
                  <a:srgbClr val="063CD4"/>
                </a:solidFill>
              </a:rPr>
              <a:t> буду заговаривать ему зубы </a:t>
            </a: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dirty="0" smtClean="0">
                <a:solidFill>
                  <a:srgbClr val="063CD4"/>
                </a:solidFill>
              </a:rPr>
              <a:t>и употреблять оскорбительные слова;</a:t>
            </a: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</a:pPr>
            <a:endParaRPr lang="ru-RU" sz="2800" b="1" dirty="0" smtClean="0">
              <a:solidFill>
                <a:srgbClr val="063CD4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063CD4"/>
                </a:solidFill>
              </a:rPr>
              <a:t>в)</a:t>
            </a:r>
            <a:r>
              <a:rPr lang="ru-RU" sz="2800" dirty="0" smtClean="0">
                <a:solidFill>
                  <a:srgbClr val="063CD4"/>
                </a:solidFill>
              </a:rPr>
              <a:t> не буду оказывать </a:t>
            </a: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dirty="0" smtClean="0">
                <a:solidFill>
                  <a:srgbClr val="063CD4"/>
                </a:solidFill>
              </a:rPr>
              <a:t>никакого сопротивления;</a:t>
            </a: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</a:pPr>
            <a:endParaRPr lang="ru-RU" sz="2800" b="1" dirty="0" smtClean="0">
              <a:solidFill>
                <a:srgbClr val="063CD4"/>
              </a:solidFill>
            </a:endParaRP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b="1" dirty="0" smtClean="0">
                <a:solidFill>
                  <a:srgbClr val="063CD4"/>
                </a:solidFill>
              </a:rPr>
              <a:t>г)</a:t>
            </a:r>
            <a:r>
              <a:rPr lang="ru-RU" sz="2800" dirty="0" smtClean="0">
                <a:solidFill>
                  <a:srgbClr val="063CD4"/>
                </a:solidFill>
              </a:rPr>
              <a:t> постараюсь забрать оружие </a:t>
            </a:r>
          </a:p>
          <a:p>
            <a:pPr marL="533400" indent="-53340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800" dirty="0" smtClean="0">
                <a:solidFill>
                  <a:srgbClr val="063CD4"/>
                </a:solidFill>
              </a:rPr>
              <a:t>и применить его.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14313"/>
            <a:ext cx="8472488" cy="1203325"/>
          </a:xfrm>
        </p:spPr>
        <p:txBody>
          <a:bodyPr>
            <a:normAutofit fontScale="90000"/>
          </a:bodyPr>
          <a:lstStyle/>
          <a:p>
            <a:pPr marL="533400" indent="-533400"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FF0000"/>
                </a:solidFill>
              </a:rPr>
              <a:t>Что  вы сделаете, 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если  на  улице  вас  остановит</a:t>
            </a:r>
            <a:br>
              <a:rPr lang="ru-RU" sz="2800" b="1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вооруженный  преступник?</a:t>
            </a:r>
            <a:r>
              <a:rPr lang="ru-RU" b="1" smtClean="0">
                <a:solidFill>
                  <a:srgbClr val="FF0000"/>
                </a:solidFill>
              </a:rPr>
              <a:t/>
            </a:r>
            <a:br>
              <a:rPr lang="ru-RU" b="1" smtClean="0">
                <a:solidFill>
                  <a:srgbClr val="FF0000"/>
                </a:solidFill>
              </a:rPr>
            </a:br>
            <a:endParaRPr lang="ru-RU" smtClean="0"/>
          </a:p>
        </p:txBody>
      </p:sp>
      <p:pic>
        <p:nvPicPr>
          <p:cNvPr id="58371" name="Picture 2" descr="D:\рисунки\ColorVector\img\C07-1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01598"/>
            <a:ext cx="2337235" cy="275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5m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2914694" cy="26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0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58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58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58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83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58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58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build="p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00034" y="214290"/>
            <a:ext cx="8286808" cy="5232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Если  ребенку укусила  ядовитая змея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57158" y="857232"/>
            <a:ext cx="8501122" cy="56938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Немедленно вызовите неотложную помощь или отправляйтесь  с ребенком  в больницу. Главное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– не терять времени. По возможности  позвоните  в больницу и попросите, чтобы противоядие было подготовлено к вашему  приезду.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 Не давайте  ребенку  никаких лекарств, еды или питья.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 Не накладывайте жгут, не надрезайте ранку, не пытайтесь  отсасывать яд: все  это может принести больше вреда, чем пользы.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3885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285728"/>
            <a:ext cx="7358114" cy="584775"/>
          </a:xfrm>
          <a:prstGeom prst="rect">
            <a:avLst/>
          </a:prstGeom>
          <a:solidFill>
            <a:srgbClr val="CCFFFF"/>
          </a:solidFill>
          <a:ln w="3810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Правила поведения  во время грозы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4282" y="1000108"/>
            <a:ext cx="8501122" cy="5632311"/>
          </a:xfrm>
          <a:prstGeom prst="rect">
            <a:avLst/>
          </a:prstGeom>
          <a:solidFill>
            <a:srgbClr val="CCFFFF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7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 грозы нельзя  прятаться  под  одинокими  высокими  деревьями, укрыться  можно под  низкорослыми  кустарниками. Если нет укрытия – нужно  лечь  на землю.</a:t>
            </a:r>
          </a:p>
          <a:p>
            <a:pPr lvl="7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 грозы  нельзя  бежать: считается,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 быстрое  движение, «притягивает»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молнию.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 грозы</a:t>
            </a:r>
          </a:p>
          <a:p>
            <a:pPr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нельзя  купаться, ловить  рыбу,  </a:t>
            </a:r>
          </a:p>
          <a:p>
            <a:pPr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находиться  на берегу  у воды.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Опасно  для жизни  запускать  воздушного  змея  во время  грозы.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hello_html_m20e117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256"/>
            <a:ext cx="2786082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Рисунок 1" descr="39754140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857496"/>
            <a:ext cx="2738440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 descr="sogi724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214422"/>
            <a:ext cx="2928958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9337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7158" y="285728"/>
            <a:ext cx="8501122" cy="6370975"/>
          </a:xfrm>
          <a:prstGeom prst="rect">
            <a:avLst/>
          </a:prstGeom>
          <a:solidFill>
            <a:srgbClr val="CCFFFF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8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 грозы  нельзя  пользоваться  мобильным  телефоном,  электроприборами, следует  отключить  телевизор   и радио.</a:t>
            </a:r>
          </a:p>
          <a:p>
            <a:pPr lvl="8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 гроза  началась, когда  вы ехали в автомобиле, не нужно  из него выходить, безопаснее  остановиться   и в нем переждать       грозу.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 грозы  </a:t>
            </a: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нельзя  дотрагиваться  </a:t>
            </a: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металлических предметов.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 грозы  нужно закрыть  окна и двери, чтобы не создавать  сквозняков.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5" name="Picture 5" descr="5052388d26dc28499d26b517ff7a7b5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3214710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10" name="Picture 10" descr="g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857628"/>
            <a:ext cx="328614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6450172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95288" y="4931"/>
            <a:ext cx="5135179" cy="1253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sz="6600" b="1" i="1" dirty="0">
                <a:solidFill>
                  <a:srgbClr val="FF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ea typeface="DejaVu Sans" charset="0"/>
                <a:cs typeface="DejaVu Sans" charset="0"/>
              </a:rPr>
              <a:t> </a:t>
            </a:r>
            <a:r>
              <a:rPr lang="ru-RU" sz="4000" b="1" i="1" dirty="0">
                <a:solidFill>
                  <a:srgbClr val="5C85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anose="020B0602030504020204" pitchFamily="34" charset="0"/>
                <a:ea typeface="DejaVu Sans" charset="0"/>
                <a:cs typeface="DejaVu Sans" charset="0"/>
              </a:rPr>
              <a:t>                 СОБАКИ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95835" y="4931"/>
            <a:ext cx="9285951" cy="403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ru-RU" sz="2400" i="1" dirty="0">
                <a:solidFill>
                  <a:srgbClr val="FF0000"/>
                </a:solidFill>
                <a:latin typeface="Book Antiqua" panose="02040602050305030304" pitchFamily="18" charset="0"/>
                <a:ea typeface="DejaVu Sans" charset="0"/>
                <a:cs typeface="DejaVu Sans" charset="0"/>
              </a:rPr>
              <a:t>Нельзя:</a:t>
            </a:r>
          </a:p>
          <a:p>
            <a:pPr eaLnBrk="1" hangingPunct="1">
              <a:spcBef>
                <a:spcPts val="700"/>
              </a:spcBef>
              <a:buFont typeface="Wingdings" panose="05000000000000000000" pitchFamily="2" charset="2"/>
              <a:buChar char=""/>
            </a:pPr>
            <a:r>
              <a:rPr lang="ru-RU" sz="2400" b="1" i="1" dirty="0">
                <a:solidFill>
                  <a:srgbClr val="191966"/>
                </a:solidFill>
                <a:latin typeface="Book Antiqua" panose="02040602050305030304" pitchFamily="18" charset="0"/>
                <a:ea typeface="DejaVu Sans" charset="0"/>
                <a:cs typeface="DejaVu Sans" charset="0"/>
              </a:rPr>
              <a:t> </a:t>
            </a:r>
            <a:r>
              <a:rPr lang="ru-RU" sz="2000" b="1" i="1" dirty="0">
                <a:solidFill>
                  <a:srgbClr val="191966"/>
                </a:solidFill>
                <a:latin typeface="Book Antiqua" panose="02040602050305030304" pitchFamily="18" charset="0"/>
                <a:ea typeface="DejaVu Sans" charset="0"/>
                <a:cs typeface="DejaVu Sans" charset="0"/>
              </a:rPr>
              <a:t>подходить к незнакомому животному, трогать его или пытаться  погладить,</a:t>
            </a:r>
          </a:p>
          <a:p>
            <a:pPr eaLnBrk="1" hangingPunct="1">
              <a:spcBef>
                <a:spcPts val="700"/>
              </a:spcBef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191966"/>
                </a:solidFill>
                <a:latin typeface="Book Antiqua" panose="02040602050305030304" pitchFamily="18" charset="0"/>
                <a:ea typeface="DejaVu Sans" charset="0"/>
                <a:cs typeface="DejaVu Sans" charset="0"/>
              </a:rPr>
              <a:t>подходить к животному, когда у него появились детёныши,</a:t>
            </a:r>
          </a:p>
          <a:p>
            <a:pPr eaLnBrk="1" hangingPunct="1">
              <a:spcBef>
                <a:spcPts val="700"/>
              </a:spcBef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191966"/>
                </a:solidFill>
                <a:latin typeface="Book Antiqua" panose="02040602050305030304" pitchFamily="18" charset="0"/>
                <a:ea typeface="DejaVu Sans" charset="0"/>
                <a:cs typeface="DejaVu Sans" charset="0"/>
              </a:rPr>
              <a:t>дразнить животных</a:t>
            </a:r>
            <a:r>
              <a:rPr lang="ru-RU" sz="2000" b="1" i="1" dirty="0" smtClean="0">
                <a:solidFill>
                  <a:srgbClr val="191966"/>
                </a:solidFill>
                <a:latin typeface="Book Antiqua" panose="02040602050305030304" pitchFamily="18" charset="0"/>
                <a:ea typeface="DejaVu Sans" charset="0"/>
                <a:cs typeface="DejaVu Sans" charset="0"/>
              </a:rPr>
              <a:t>.</a:t>
            </a:r>
          </a:p>
          <a:p>
            <a:pPr eaLnBrk="1" hangingPunct="1">
              <a:spcBef>
                <a:spcPts val="700"/>
              </a:spcBef>
              <a:buFont typeface="Wingdings" panose="05000000000000000000" pitchFamily="2" charset="2"/>
              <a:buChar char=""/>
            </a:pPr>
            <a:endParaRPr lang="ru-RU" sz="2000" b="1" i="1" dirty="0">
              <a:solidFill>
                <a:srgbClr val="191966"/>
              </a:solidFill>
              <a:latin typeface="Book Antiqua" panose="02040602050305030304" pitchFamily="18" charset="0"/>
              <a:ea typeface="DejaVu Sans" charset="0"/>
              <a:cs typeface="DejaVu Sans" charset="0"/>
            </a:endParaRP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endParaRPr lang="ru-RU" sz="2400" b="1" i="1" dirty="0">
              <a:solidFill>
                <a:srgbClr val="191966"/>
              </a:solidFill>
              <a:latin typeface="Book Antiqua" panose="02040602050305030304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93" y="339097"/>
            <a:ext cx="2482205" cy="2128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467" y="185138"/>
            <a:ext cx="3469071" cy="1948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222" y="3886200"/>
            <a:ext cx="1774376" cy="14056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06" y="2378866"/>
            <a:ext cx="1254532" cy="103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30" y="336176"/>
            <a:ext cx="4865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 безопасного  общения  с собаками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835" y="3630706"/>
            <a:ext cx="7449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7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Некогда не показывай  собаке, что  ты ее боишься.</a:t>
            </a:r>
          </a:p>
        </p:txBody>
      </p:sp>
      <p:pic>
        <p:nvPicPr>
          <p:cNvPr id="11" name="Picture 5" descr="8325384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30" y="3282062"/>
            <a:ext cx="2571768" cy="2009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78625" y="5056094"/>
            <a:ext cx="3254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Если тебя укусила собака, нужно немедленно 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Сообщить родителям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22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 dirty="0" smtClean="0">
                <a:solidFill>
                  <a:srgbClr val="FF0000"/>
                </a:solidFill>
              </a:rPr>
              <a:t>Если ты потерялся </a:t>
            </a:r>
            <a:endParaRPr lang="ru-RU" sz="4000" dirty="0" smtClean="0">
              <a:solidFill>
                <a:srgbClr val="FF0000"/>
              </a:solidFill>
            </a:endParaRPr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2826" y="1485900"/>
            <a:ext cx="4176713" cy="5257800"/>
          </a:xfrm>
        </p:spPr>
        <p:txBody>
          <a:bodyPr/>
          <a:lstStyle/>
          <a:p>
            <a:pPr eaLnBrk="1" hangingPunct="1"/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24580" name="Picture 6" descr="F:\Стрелки-цифры\slovar4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804334"/>
            <a:ext cx="1219200" cy="4040188"/>
          </a:xfr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21" y="4114800"/>
            <a:ext cx="2478087" cy="2478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" y="1358154"/>
            <a:ext cx="3965762" cy="53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295835"/>
            <a:ext cx="8256494" cy="6185647"/>
          </a:xfrm>
        </p:spPr>
      </p:pic>
    </p:spTree>
    <p:extLst>
      <p:ext uri="{BB962C8B-B14F-4D97-AF65-F5344CB8AC3E}">
        <p14:creationId xmlns:p14="http://schemas.microsoft.com/office/powerpoint/2010/main" val="36233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" y="416859"/>
            <a:ext cx="8243047" cy="6266329"/>
          </a:xfrm>
        </p:spPr>
      </p:pic>
    </p:spTree>
    <p:extLst>
      <p:ext uri="{BB962C8B-B14F-4D97-AF65-F5344CB8AC3E}">
        <p14:creationId xmlns:p14="http://schemas.microsoft.com/office/powerpoint/2010/main" val="28932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295834"/>
            <a:ext cx="7584142" cy="5876365"/>
          </a:xfrm>
        </p:spPr>
      </p:pic>
    </p:spTree>
    <p:extLst>
      <p:ext uri="{BB962C8B-B14F-4D97-AF65-F5344CB8AC3E}">
        <p14:creationId xmlns:p14="http://schemas.microsoft.com/office/powerpoint/2010/main" val="18692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G:\копировка\Изображение 008.jpg"/>
          <p:cNvPicPr>
            <a:picLocks noChangeAspect="1" noChangeArrowheads="1"/>
          </p:cNvPicPr>
          <p:nvPr/>
        </p:nvPicPr>
        <p:blipFill>
          <a:blip r:embed="rId2"/>
          <a:srcRect l="7022" t="12500" r="11320" b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99005">
            <a:off x="255646" y="185588"/>
            <a:ext cx="1722566" cy="220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85918" y="0"/>
            <a:ext cx="7358082" cy="135732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Не смотри долго телевизор –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        это вредно для глаз!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188" y="1223682"/>
            <a:ext cx="6562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Спасибо </a:t>
            </a:r>
          </a:p>
          <a:p>
            <a:r>
              <a:rPr lang="ru-RU" sz="8000" dirty="0" smtClean="0">
                <a:solidFill>
                  <a:srgbClr val="FF0000"/>
                </a:solidFill>
              </a:rPr>
              <a:t>за внимание!!!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33400" indent="-533400" eaLnBrk="1" hangingPunct="1"/>
            <a:r>
              <a:rPr lang="ru-RU" sz="2800" smtClean="0">
                <a:solidFill>
                  <a:srgbClr val="006600"/>
                </a:solidFill>
              </a:rPr>
              <a:t> </a:t>
            </a:r>
            <a:r>
              <a:rPr lang="ru-RU" sz="2800" b="1" smtClean="0">
                <a:solidFill>
                  <a:srgbClr val="FF0000"/>
                </a:solidFill>
              </a:rPr>
              <a:t>Вы обнаружили на улице сумку. </a:t>
            </a:r>
            <a:br>
              <a:rPr lang="ru-RU" sz="2800" b="1" smtClean="0">
                <a:solidFill>
                  <a:srgbClr val="FF0000"/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Ваши действия?</a:t>
            </a:r>
            <a:br>
              <a:rPr lang="ru-RU" sz="2800" b="1" smtClean="0">
                <a:solidFill>
                  <a:srgbClr val="FF0000"/>
                </a:solidFill>
              </a:rPr>
            </a:br>
            <a:endParaRPr lang="ru-RU" sz="2800" smtClean="0">
              <a:solidFill>
                <a:srgbClr val="006600"/>
              </a:solidFill>
            </a:endParaRPr>
          </a:p>
        </p:txBody>
      </p:sp>
      <p:sp>
        <p:nvSpPr>
          <p:cNvPr id="62466" name="Текст 5"/>
          <p:cNvSpPr>
            <a:spLocks noGrp="1"/>
          </p:cNvSpPr>
          <p:nvPr>
            <p:ph sz="quarter" idx="13"/>
          </p:nvPr>
        </p:nvSpPr>
        <p:spPr/>
        <p:txBody>
          <a:bodyPr lIns="109728" tIns="0">
            <a:normAutofit/>
          </a:bodyPr>
          <a:lstStyle/>
          <a:p>
            <a:pPr marL="533400" indent="-533400"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b="1" dirty="0" smtClean="0">
                <a:solidFill>
                  <a:srgbClr val="063CD4"/>
                </a:solidFill>
              </a:rPr>
              <a:t>а)</a:t>
            </a:r>
            <a:r>
              <a:rPr lang="ru-RU" dirty="0" smtClean="0">
                <a:solidFill>
                  <a:srgbClr val="063CD4"/>
                </a:solidFill>
              </a:rPr>
              <a:t> принесете ее домой и покажете взрослым; </a:t>
            </a:r>
          </a:p>
          <a:p>
            <a:pPr marL="533400" indent="-533400"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b="1" dirty="0" smtClean="0">
                <a:solidFill>
                  <a:srgbClr val="063CD4"/>
                </a:solidFill>
              </a:rPr>
              <a:t>б)</a:t>
            </a:r>
            <a:r>
              <a:rPr lang="ru-RU" dirty="0" smtClean="0">
                <a:solidFill>
                  <a:srgbClr val="063CD4"/>
                </a:solidFill>
              </a:rPr>
              <a:t> открою на месте и загляну в нее;</a:t>
            </a:r>
          </a:p>
          <a:p>
            <a:pPr marL="533400" indent="-533400"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b="1" dirty="0" smtClean="0">
                <a:solidFill>
                  <a:srgbClr val="063CD4"/>
                </a:solidFill>
              </a:rPr>
              <a:t>в)</a:t>
            </a:r>
            <a:r>
              <a:rPr lang="ru-RU" dirty="0" smtClean="0">
                <a:solidFill>
                  <a:srgbClr val="063CD4"/>
                </a:solidFill>
              </a:rPr>
              <a:t> не трогая ее</a:t>
            </a:r>
          </a:p>
          <a:p>
            <a:pPr marL="533400" indent="-533400"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dirty="0" smtClean="0">
                <a:solidFill>
                  <a:srgbClr val="063CD4"/>
                </a:solidFill>
              </a:rPr>
              <a:t>позвоню в милицию;</a:t>
            </a:r>
          </a:p>
          <a:p>
            <a:pPr marL="533400" indent="-533400"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b="1" dirty="0" smtClean="0">
                <a:solidFill>
                  <a:srgbClr val="063CD4"/>
                </a:solidFill>
              </a:rPr>
              <a:t>г)</a:t>
            </a:r>
            <a:r>
              <a:rPr lang="ru-RU" dirty="0" smtClean="0">
                <a:solidFill>
                  <a:srgbClr val="063CD4"/>
                </a:solidFill>
              </a:rPr>
              <a:t> пройдете мимо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pPr marL="533400" indent="-533400"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ru-RU" sz="2200" dirty="0" smtClean="0">
              <a:solidFill>
                <a:srgbClr val="FFFF00"/>
              </a:solidFill>
            </a:endParaRPr>
          </a:p>
        </p:txBody>
      </p:sp>
      <p:pic>
        <p:nvPicPr>
          <p:cNvPr id="5" name="Picture 8" descr="E:\Рисунки gif\Дети\CHLD40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9" y="4648200"/>
            <a:ext cx="2209800" cy="2209800"/>
          </a:xfrm>
          <a:prstGeom prst="rect">
            <a:avLst/>
          </a:prstGeom>
          <a:noFill/>
        </p:spPr>
      </p:pic>
      <p:pic>
        <p:nvPicPr>
          <p:cNvPr id="62468" name="Picture 2" descr="D:\рисунки\ColorVector\img\C04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0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484438" y="2819399"/>
            <a:ext cx="5059362" cy="26670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Осторожней будьте,</a:t>
            </a:r>
          </a:p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Милые ребята:</a:t>
            </a:r>
          </a:p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Незнакомым людям</a:t>
            </a:r>
          </a:p>
          <a:p>
            <a:pPr algn="ctr" eaLnBrk="1" hangingPunct="1">
              <a:buFontTx/>
              <a:buNone/>
            </a:pP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Доверять не надо!</a:t>
            </a:r>
          </a:p>
        </p:txBody>
      </p:sp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609600" y="454264"/>
            <a:ext cx="8135938" cy="2024063"/>
            <a:chOff x="340" y="754"/>
            <a:chExt cx="5125" cy="1275"/>
          </a:xfrm>
        </p:grpSpPr>
        <p:pic>
          <p:nvPicPr>
            <p:cNvPr id="17413" name="Picture 4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754"/>
              <a:ext cx="1588" cy="1275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5" descr="Копия Копия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754"/>
              <a:ext cx="1587" cy="127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5" name="Picture 6" descr="Копия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754"/>
              <a:ext cx="1587" cy="127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 descr="Копия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50960"/>
            <a:ext cx="2132162" cy="257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8" y="3168946"/>
            <a:ext cx="2722992" cy="22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76"/>
            <a:ext cx="9144000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974</TotalTime>
  <Words>2219</Words>
  <Application>Microsoft Office PowerPoint</Application>
  <PresentationFormat>Экран (4:3)</PresentationFormat>
  <Paragraphs>330</Paragraphs>
  <Slides>69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 вы сделаете,  если  на  улице  вас  остановит вооруженный  преступник? </vt:lpstr>
      <vt:lpstr> Вы обнаружили на улице сумку.  Ваши действия?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Соблюдай правила пожарной безопасности!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БЕЗОПАСНЫЙ  ОТДЫХ НА ПРИРОДЕ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причины несчастных случаев на природе:</vt:lpstr>
      <vt:lpstr>Презентация PowerPoint</vt:lpstr>
      <vt:lpstr>Презентация PowerPoint</vt:lpstr>
      <vt:lpstr>Презентация PowerPoint</vt:lpstr>
      <vt:lpstr>Ядовитые растения –  это те растения, которые содержат ядовитые вещества, вызывающие отравления у людей. Отравление может привести к тяжелому заболеванию и даже к смерти.</vt:lpstr>
      <vt:lpstr>Презентация PowerPoint</vt:lpstr>
      <vt:lpstr>Презентация PowerPoint</vt:lpstr>
      <vt:lpstr>Презентация PowerPoint</vt:lpstr>
      <vt:lpstr>   Всё растение ландыша ядовито! </vt:lpstr>
      <vt:lpstr>Признаки отравления:</vt:lpstr>
      <vt:lpstr>Первая помощь при  отравлении: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ты потерялся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Горбачева</dc:creator>
  <cp:lastModifiedBy>Пользователь</cp:lastModifiedBy>
  <cp:revision>56</cp:revision>
  <dcterms:created xsi:type="dcterms:W3CDTF">2016-01-17T11:39:01Z</dcterms:created>
  <dcterms:modified xsi:type="dcterms:W3CDTF">2018-04-28T10:49:07Z</dcterms:modified>
</cp:coreProperties>
</file>