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9" r:id="rId1"/>
  </p:sldMasterIdLst>
  <p:notesMasterIdLst>
    <p:notesMasterId r:id="rId71"/>
  </p:notesMasterIdLst>
  <p:sldIdLst>
    <p:sldId id="259" r:id="rId2"/>
    <p:sldId id="379" r:id="rId3"/>
    <p:sldId id="358" r:id="rId4"/>
    <p:sldId id="337" r:id="rId5"/>
    <p:sldId id="373" r:id="rId6"/>
    <p:sldId id="374" r:id="rId7"/>
    <p:sldId id="375" r:id="rId8"/>
    <p:sldId id="376" r:id="rId9"/>
    <p:sldId id="383" r:id="rId10"/>
    <p:sldId id="377" r:id="rId11"/>
    <p:sldId id="384" r:id="rId12"/>
    <p:sldId id="283" r:id="rId13"/>
    <p:sldId id="284" r:id="rId14"/>
    <p:sldId id="285" r:id="rId15"/>
    <p:sldId id="385" r:id="rId16"/>
    <p:sldId id="386" r:id="rId17"/>
    <p:sldId id="387" r:id="rId18"/>
    <p:sldId id="389" r:id="rId19"/>
    <p:sldId id="289" r:id="rId20"/>
    <p:sldId id="261" r:id="rId21"/>
    <p:sldId id="359" r:id="rId22"/>
    <p:sldId id="263" r:id="rId23"/>
    <p:sldId id="264" r:id="rId24"/>
    <p:sldId id="265" r:id="rId25"/>
    <p:sldId id="266" r:id="rId26"/>
    <p:sldId id="271" r:id="rId27"/>
    <p:sldId id="272" r:id="rId28"/>
    <p:sldId id="273" r:id="rId29"/>
    <p:sldId id="274" r:id="rId30"/>
    <p:sldId id="275" r:id="rId31"/>
    <p:sldId id="276" r:id="rId32"/>
    <p:sldId id="293" r:id="rId33"/>
    <p:sldId id="301" r:id="rId34"/>
    <p:sldId id="361" r:id="rId35"/>
    <p:sldId id="362" r:id="rId36"/>
    <p:sldId id="363" r:id="rId37"/>
    <p:sldId id="364" r:id="rId38"/>
    <p:sldId id="365" r:id="rId39"/>
    <p:sldId id="390" r:id="rId40"/>
    <p:sldId id="372" r:id="rId41"/>
    <p:sldId id="378" r:id="rId42"/>
    <p:sldId id="302" r:id="rId43"/>
    <p:sldId id="391" r:id="rId44"/>
    <p:sldId id="392" r:id="rId45"/>
    <p:sldId id="393" r:id="rId46"/>
    <p:sldId id="304" r:id="rId47"/>
    <p:sldId id="306" r:id="rId48"/>
    <p:sldId id="329" r:id="rId49"/>
    <p:sldId id="308" r:id="rId50"/>
    <p:sldId id="310" r:id="rId51"/>
    <p:sldId id="311" r:id="rId52"/>
    <p:sldId id="312" r:id="rId53"/>
    <p:sldId id="313" r:id="rId54"/>
    <p:sldId id="314" r:id="rId55"/>
    <p:sldId id="316" r:id="rId56"/>
    <p:sldId id="317" r:id="rId57"/>
    <p:sldId id="318" r:id="rId58"/>
    <p:sldId id="320" r:id="rId59"/>
    <p:sldId id="380" r:id="rId60"/>
    <p:sldId id="381" r:id="rId61"/>
    <p:sldId id="321" r:id="rId62"/>
    <p:sldId id="322" r:id="rId63"/>
    <p:sldId id="324" r:id="rId64"/>
    <p:sldId id="334" r:id="rId65"/>
    <p:sldId id="394" r:id="rId66"/>
    <p:sldId id="396" r:id="rId67"/>
    <p:sldId id="395" r:id="rId68"/>
    <p:sldId id="336" r:id="rId69"/>
    <p:sldId id="338" r:id="rId7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1" d="100"/>
          <a:sy n="71" d="100"/>
        </p:scale>
        <p:origin x="-1344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87ECEC-A9E2-4769-A5FB-70E2059B7F76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3C22B1-613A-466E-AD12-DCBF7EEECE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536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CCFB1-8ECC-433A-8176-0552443211E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1416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9701" cy="124888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5288" cy="4103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373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CCFB1-8ECC-433A-8176-0552443211E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7372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3E6723-0A95-43E6-8282-18528D4A7924}" type="slidenum">
              <a:rPr lang="ru-RU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http://www.iwomen.ru/uploads/images/9/e/7/6/1/40d1009bc0.jpg</a:t>
            </a:r>
          </a:p>
        </p:txBody>
      </p:sp>
    </p:spTree>
    <p:extLst>
      <p:ext uri="{BB962C8B-B14F-4D97-AF65-F5344CB8AC3E}">
        <p14:creationId xmlns:p14="http://schemas.microsoft.com/office/powerpoint/2010/main" val="23054282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A808ED-FAD7-444F-A8CE-0F5B7938AA20}" type="slidenum">
              <a:rPr lang="ru-RU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http://www.pskovgorod.ru/pics/novosti/sok/1247583692_middle_e20be7f1.jpg</a:t>
            </a:r>
          </a:p>
        </p:txBody>
      </p:sp>
    </p:spTree>
    <p:extLst>
      <p:ext uri="{BB962C8B-B14F-4D97-AF65-F5344CB8AC3E}">
        <p14:creationId xmlns:p14="http://schemas.microsoft.com/office/powerpoint/2010/main" val="4291133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8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0F9006B-E438-476E-82D4-D4B04C488580}" type="slidenum">
              <a:rPr lang="ru-RU" altLang="ru-RU" smtClean="0"/>
              <a:pPr/>
              <a:t>15</a:t>
            </a:fld>
            <a:endParaRPr lang="ru-RU" altLang="ru-RU" smtClean="0"/>
          </a:p>
        </p:txBody>
      </p:sp>
      <p:sp>
        <p:nvSpPr>
          <p:cNvPr id="47107" name="Text Box 1"/>
          <p:cNvSpPr txBox="1">
            <a:spLocks noChangeArrowheads="1"/>
          </p:cNvSpPr>
          <p:nvPr/>
        </p:nvSpPr>
        <p:spPr bwMode="auto">
          <a:xfrm>
            <a:off x="1003300" y="695325"/>
            <a:ext cx="4849813" cy="342741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0165" tIns="40083" rIns="80165" bIns="40083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4710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8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FC1F132B-7585-4DB9-9B7A-6DBA3569DC04}" type="slidenum">
              <a:rPr lang="ru-RU" altLang="ru-RU" smtClean="0"/>
              <a:pPr/>
              <a:t>16</a:t>
            </a:fld>
            <a:endParaRPr lang="ru-RU" altLang="ru-RU" smtClean="0"/>
          </a:p>
        </p:txBody>
      </p:sp>
      <p:sp>
        <p:nvSpPr>
          <p:cNvPr id="48131" name="Text Box 1"/>
          <p:cNvSpPr txBox="1">
            <a:spLocks noChangeArrowheads="1"/>
          </p:cNvSpPr>
          <p:nvPr/>
        </p:nvSpPr>
        <p:spPr bwMode="auto">
          <a:xfrm>
            <a:off x="1003300" y="695325"/>
            <a:ext cx="4849813" cy="342741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0165" tIns="40083" rIns="80165" bIns="40083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48132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8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380B585-1D47-4ECE-9C53-6A1E999D5235}" type="slidenum">
              <a:rPr lang="ru-RU" altLang="ru-RU" smtClean="0"/>
              <a:pPr/>
              <a:t>17</a:t>
            </a:fld>
            <a:endParaRPr lang="ru-RU" altLang="ru-RU" smtClean="0"/>
          </a:p>
        </p:txBody>
      </p:sp>
      <p:sp>
        <p:nvSpPr>
          <p:cNvPr id="49155" name="Text Box 1"/>
          <p:cNvSpPr txBox="1">
            <a:spLocks noChangeArrowheads="1"/>
          </p:cNvSpPr>
          <p:nvPr/>
        </p:nvSpPr>
        <p:spPr bwMode="auto">
          <a:xfrm>
            <a:off x="1003300" y="695325"/>
            <a:ext cx="4849813" cy="342741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0165" tIns="40083" rIns="80165" bIns="40083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49156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8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DC3F092-5032-4AAA-8B9B-101D4B4CCA86}" type="slidenum">
              <a:rPr lang="ru-RU" altLang="ru-RU" smtClean="0"/>
              <a:pPr/>
              <a:t>18</a:t>
            </a:fld>
            <a:endParaRPr lang="ru-RU" altLang="ru-RU" smtClean="0"/>
          </a:p>
        </p:txBody>
      </p:sp>
      <p:sp>
        <p:nvSpPr>
          <p:cNvPr id="50179" name="Text Box 1"/>
          <p:cNvSpPr txBox="1">
            <a:spLocks noChangeArrowheads="1"/>
          </p:cNvSpPr>
          <p:nvPr/>
        </p:nvSpPr>
        <p:spPr bwMode="auto">
          <a:xfrm>
            <a:off x="1003300" y="695325"/>
            <a:ext cx="4849813" cy="342741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0165" tIns="40083" rIns="80165" bIns="40083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5018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444E98-BEB4-457D-B1A3-2FBB2064CBA6}" type="slidenum">
              <a:rPr lang="ru-RU" smtClean="0"/>
              <a:pPr/>
              <a:t>42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E57CA7D-57E4-4856-B9BC-B0945DC69E00}" type="datetimeFigureOut">
              <a:rPr lang="ru-RU" smtClean="0"/>
              <a:pPr/>
              <a:t>28.04.2018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236767-4312-434B-89B7-14B8A62D2F5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7CA7D-57E4-4856-B9BC-B0945DC69E00}" type="datetimeFigureOut">
              <a:rPr lang="ru-RU" smtClean="0"/>
              <a:pPr/>
              <a:t>28.04.2018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36767-4312-434B-89B7-14B8A62D2F5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7CA7D-57E4-4856-B9BC-B0945DC69E00}" type="datetimeFigureOut">
              <a:rPr lang="ru-RU" smtClean="0"/>
              <a:pPr/>
              <a:t>28.04.2018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36767-4312-434B-89B7-14B8A62D2F5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591E1E-3137-47EA-9426-8124569E677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09301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AE03A0-4DB9-4E66-9CF0-AD5B4484845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472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7CA7D-57E4-4856-B9BC-B0945DC69E00}" type="datetimeFigureOut">
              <a:rPr lang="ru-RU" smtClean="0"/>
              <a:pPr/>
              <a:t>28.04.2018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36767-4312-434B-89B7-14B8A62D2F5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7CA7D-57E4-4856-B9BC-B0945DC69E00}" type="datetimeFigureOut">
              <a:rPr lang="ru-RU" smtClean="0"/>
              <a:pPr/>
              <a:t>28.04.2018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36767-4312-434B-89B7-14B8A62D2F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7CA7D-57E4-4856-B9BC-B0945DC69E00}" type="datetimeFigureOut">
              <a:rPr lang="ru-RU" smtClean="0"/>
              <a:pPr/>
              <a:t>28.04.2018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36767-4312-434B-89B7-14B8A62D2F5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7CA7D-57E4-4856-B9BC-B0945DC69E00}" type="datetimeFigureOut">
              <a:rPr lang="ru-RU" smtClean="0"/>
              <a:pPr/>
              <a:t>28.04.2018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36767-4312-434B-89B7-14B8A62D2F5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7CA7D-57E4-4856-B9BC-B0945DC69E00}" type="datetimeFigureOut">
              <a:rPr lang="ru-RU" smtClean="0"/>
              <a:pPr/>
              <a:t>28.04.2018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36767-4312-434B-89B7-14B8A62D2F5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7CA7D-57E4-4856-B9BC-B0945DC69E00}" type="datetimeFigureOut">
              <a:rPr lang="ru-RU" smtClean="0"/>
              <a:pPr/>
              <a:t>28.04.2018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36767-4312-434B-89B7-14B8A62D2F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7CA7D-57E4-4856-B9BC-B0945DC69E00}" type="datetimeFigureOut">
              <a:rPr lang="ru-RU" smtClean="0"/>
              <a:pPr/>
              <a:t>28.04.2018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36767-4312-434B-89B7-14B8A62D2F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7CA7D-57E4-4856-B9BC-B0945DC69E00}" type="datetimeFigureOut">
              <a:rPr lang="ru-RU" smtClean="0"/>
              <a:pPr/>
              <a:t>28.04.2018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36767-4312-434B-89B7-14B8A62D2F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7E57CA7D-57E4-4856-B9BC-B0945DC69E00}" type="datetimeFigureOut">
              <a:rPr lang="ru-RU" smtClean="0"/>
              <a:pPr/>
              <a:t>28.04.2018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6C236767-4312-434B-89B7-14B8A62D2F5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gif"/><Relationship Id="rId5" Type="http://schemas.openxmlformats.org/officeDocument/2006/relationships/image" Target="../media/image36.png"/><Relationship Id="rId4" Type="http://schemas.openxmlformats.org/officeDocument/2006/relationships/image" Target="../media/image35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gif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gif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4.jpeg"/><Relationship Id="rId7" Type="http://schemas.openxmlformats.org/officeDocument/2006/relationships/image" Target="../media/image6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jpeg"/><Relationship Id="rId5" Type="http://schemas.openxmlformats.org/officeDocument/2006/relationships/image" Target="../media/image64.png"/><Relationship Id="rId4" Type="http://schemas.openxmlformats.org/officeDocument/2006/relationships/image" Target="../media/image63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4.jpeg"/><Relationship Id="rId7" Type="http://schemas.openxmlformats.org/officeDocument/2006/relationships/image" Target="../media/image71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7" Type="http://schemas.openxmlformats.org/officeDocument/2006/relationships/image" Target="../media/image11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image" Target="../media/image12.gif"/><Relationship Id="rId7" Type="http://schemas.openxmlformats.org/officeDocument/2006/relationships/image" Target="../media/image1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gif"/><Relationship Id="rId4" Type="http://schemas.openxmlformats.org/officeDocument/2006/relationships/image" Target="../media/image13.gif"/><Relationship Id="rId9" Type="http://schemas.openxmlformats.org/officeDocument/2006/relationships/image" Target="../media/image18.gi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jpg"/><Relationship Id="rId4" Type="http://schemas.openxmlformats.org/officeDocument/2006/relationships/image" Target="../media/image84.jp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gif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gif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5.png"/><Relationship Id="rId5" Type="http://schemas.openxmlformats.org/officeDocument/2006/relationships/image" Target="../media/image94.gif"/><Relationship Id="rId4" Type="http://schemas.openxmlformats.org/officeDocument/2006/relationships/image" Target="../media/image93.gif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gif"/><Relationship Id="rId2" Type="http://schemas.openxmlformats.org/officeDocument/2006/relationships/image" Target="../media/image11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5.gif"/><Relationship Id="rId4" Type="http://schemas.openxmlformats.org/officeDocument/2006/relationships/image" Target="../media/image114.gif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file:///D:\&#1088;&#1080;&#1089;&#1091;&#1085;&#1082;&#1080;\ColorVector\C-07%20Biograf,%20film\C07-15.ex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gif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0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gif"/><Relationship Id="rId7" Type="http://schemas.openxmlformats.org/officeDocument/2006/relationships/image" Target="../media/image1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6.gif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0.jp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g"/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g"/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g"/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file:///D:\&#1088;&#1080;&#1089;&#1091;&#1085;&#1082;&#1080;\ColorVector\C-04%20Banker,%20penge\C04-17.exe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2232717"/>
            <a:ext cx="8686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C00000"/>
                </a:solidFill>
              </a:rPr>
              <a:t>«Безопасность детей»</a:t>
            </a:r>
            <a:endParaRPr lang="ru-RU" sz="8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16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510988"/>
            <a:ext cx="7886700" cy="5876365"/>
          </a:xfrm>
        </p:spPr>
        <p:txBody>
          <a:bodyPr>
            <a:normAutofit/>
          </a:bodyPr>
          <a:lstStyle/>
          <a:p>
            <a:r>
              <a:rPr lang="ru-RU" sz="3200" b="1" u="sng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БЕЗОПАСНОСТЬ НА ДОРОГАХ. </a:t>
            </a:r>
            <a:r>
              <a:rPr lang="ru-RU" sz="3200" b="1" u="sng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3200" b="1" u="sng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Лучший способ сохранить свою жизнь на дорогах - соблюдать Правила дорожного движения! 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Правило 1 .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Переходить улицу можно только по пешеходным переходам. Они обозначаются специальным знаком "Пешеходный переход".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Правило 2 .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Если нет подземного перехода, ты должен пользоваться переходом со светофором.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Правило 3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 Нельзя переходить улицу на красный свет, даже если нет машин.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Правило 4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. Переходя улицу, всегда надо смотреть: сначала - налево, а дойдя до середины дороги - направо.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Правило 5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 Безопаснее всего переходить улицу с группой пешеходов.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Правило 6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 Ни в коем случае нельзя выбегать на дорогу. Перед дорогой надо остановиться.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Правило 7 .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Нельзя играть на проезжей части дороги и на тротуаре.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Правило 8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. Автобус, троллейбус, трамвай опасно обходить как спереди, так и сзади. Надо дойти до ближайшего пешеходного перехода и по нему перейти улицу.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Правило 9 .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Вне населённых пунктов детям разрешается идти только со взрослыми по краю (обочине) навстречу машинам.</a:t>
            </a:r>
            <a:br>
              <a:rPr lang="ru-RU" sz="1600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-672352"/>
            <a:ext cx="7886700" cy="67235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5349240"/>
            <a:ext cx="1371600" cy="16459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5791200"/>
            <a:ext cx="1066800" cy="10668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5562600"/>
            <a:ext cx="1295400" cy="12954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276599"/>
            <a:ext cx="923215" cy="11444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3113342"/>
            <a:ext cx="1576387" cy="1576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252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WordArt 4"/>
          <p:cNvSpPr>
            <a:spLocks noChangeArrowheads="1" noChangeShapeType="1" noTextEdit="1"/>
          </p:cNvSpPr>
          <p:nvPr/>
        </p:nvSpPr>
        <p:spPr bwMode="auto">
          <a:xfrm>
            <a:off x="1981200" y="228600"/>
            <a:ext cx="6248400" cy="11430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 smtClean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35921" dir="2700000" algn="ctr" rotWithShape="0">
                    <a:srgbClr val="000000"/>
                  </a:outerShdw>
                </a:effectLst>
                <a:latin typeface="Times New Roman"/>
                <a:cs typeface="Times New Roman"/>
              </a:rPr>
              <a:t>ПОДУМАЙ И ОТВЕТЬ...</a:t>
            </a:r>
          </a:p>
        </p:txBody>
      </p:sp>
      <p:pic>
        <p:nvPicPr>
          <p:cNvPr id="32773" name="Picture 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33400"/>
            <a:ext cx="503238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4267200" y="1752600"/>
            <a:ext cx="4572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00"/>
                </a:solidFill>
              </a:rPr>
              <a:t>Как должен вести себя пешеход, переходящий улицу по пешеходному переходу на зелёный сигнал светофора,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3333FF"/>
                </a:solidFill>
              </a:rPr>
              <a:t>ВЫБЕРИ ОТВЕТ:</a:t>
            </a:r>
          </a:p>
        </p:txBody>
      </p:sp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4191000" y="4114800"/>
            <a:ext cx="47704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777777"/>
                </a:solidFill>
              </a:rPr>
              <a:t>1)</a:t>
            </a:r>
            <a:r>
              <a:rPr lang="ru-RU" smtClean="0">
                <a:solidFill>
                  <a:srgbClr val="777777"/>
                </a:solidFill>
              </a:rPr>
              <a:t>посмотреть налево и переходить дорогу;</a:t>
            </a:r>
          </a:p>
        </p:txBody>
      </p:sp>
      <p:sp>
        <p:nvSpPr>
          <p:cNvPr id="32776" name="Rectangle 8"/>
          <p:cNvSpPr>
            <a:spLocks noChangeArrowheads="1"/>
          </p:cNvSpPr>
          <p:nvPr/>
        </p:nvSpPr>
        <p:spPr bwMode="auto">
          <a:xfrm>
            <a:off x="4191000" y="5181600"/>
            <a:ext cx="4318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777777"/>
                </a:solidFill>
              </a:rPr>
              <a:t>3)</a:t>
            </a:r>
            <a:r>
              <a:rPr lang="ru-RU" smtClean="0">
                <a:solidFill>
                  <a:srgbClr val="777777"/>
                </a:solidFill>
              </a:rPr>
              <a:t>убедиться в безопасности перехода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mtClean="0">
                <a:solidFill>
                  <a:srgbClr val="777777"/>
                </a:solidFill>
              </a:rPr>
              <a:t>и переходить дорогу;</a:t>
            </a:r>
          </a:p>
        </p:txBody>
      </p:sp>
      <p:sp>
        <p:nvSpPr>
          <p:cNvPr id="32777" name="Rectangle 9"/>
          <p:cNvSpPr>
            <a:spLocks noChangeArrowheads="1"/>
          </p:cNvSpPr>
          <p:nvPr/>
        </p:nvSpPr>
        <p:spPr bwMode="auto">
          <a:xfrm>
            <a:off x="4191000" y="4495800"/>
            <a:ext cx="36655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777777"/>
                </a:solidFill>
              </a:rPr>
              <a:t>2)</a:t>
            </a:r>
            <a:r>
              <a:rPr lang="ru-RU" dirty="0" smtClean="0">
                <a:solidFill>
                  <a:srgbClr val="777777"/>
                </a:solidFill>
              </a:rPr>
              <a:t>посмотреть не только налево,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77777"/>
                </a:solidFill>
              </a:rPr>
              <a:t>но и налево назад;</a:t>
            </a:r>
          </a:p>
        </p:txBody>
      </p:sp>
      <p:pic>
        <p:nvPicPr>
          <p:cNvPr id="3277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2" b="3297"/>
          <a:stretch>
            <a:fillRect/>
          </a:stretch>
        </p:blipFill>
        <p:spPr bwMode="auto">
          <a:xfrm>
            <a:off x="457200" y="2286000"/>
            <a:ext cx="318135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G:\112660115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" y="4941168"/>
            <a:ext cx="2076450" cy="1590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3451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32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27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 animBg="1"/>
      <p:bldP spid="32775" grpId="0"/>
      <p:bldP spid="32776" grpId="0"/>
      <p:bldP spid="3277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WordArt 4"/>
          <p:cNvSpPr>
            <a:spLocks noChangeArrowheads="1" noChangeShapeType="1" noTextEdit="1"/>
          </p:cNvSpPr>
          <p:nvPr/>
        </p:nvSpPr>
        <p:spPr bwMode="auto">
          <a:xfrm>
            <a:off x="2362200" y="228600"/>
            <a:ext cx="4343400" cy="9144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 smtClean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35921" dir="2700000" algn="ctr" rotWithShape="0">
                    <a:srgbClr val="000000"/>
                  </a:outerShdw>
                </a:effectLst>
                <a:latin typeface="Times New Roman"/>
                <a:cs typeface="Times New Roman"/>
              </a:rPr>
              <a:t>МОЛОДЕЦ!</a:t>
            </a:r>
          </a:p>
        </p:txBody>
      </p:sp>
      <p:pic>
        <p:nvPicPr>
          <p:cNvPr id="34821" name="Picture 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33400"/>
            <a:ext cx="503238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2" b="3297"/>
          <a:stretch>
            <a:fillRect/>
          </a:stretch>
        </p:blipFill>
        <p:spPr bwMode="auto">
          <a:xfrm>
            <a:off x="5638800" y="1676400"/>
            <a:ext cx="318135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914400" y="2209800"/>
            <a:ext cx="457200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00"/>
                </a:solidFill>
              </a:rPr>
              <a:t>Ты ответил верно!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00"/>
                </a:solidFill>
              </a:rPr>
              <a:t>Переходя через дорогу, нужно </a:t>
            </a:r>
            <a:r>
              <a:rPr lang="ru-RU" b="1" dirty="0" smtClean="0">
                <a:solidFill>
                  <a:srgbClr val="3333FF"/>
                </a:solidFill>
              </a:rPr>
              <a:t>посмотреть не только налево, но и назад,</a:t>
            </a:r>
            <a:r>
              <a:rPr lang="ru-RU" b="1" dirty="0" smtClean="0">
                <a:solidFill>
                  <a:srgbClr val="000000"/>
                </a:solidFill>
              </a:rPr>
              <a:t> чтобы убедиться в том, что водитель автомобиля, которому разрешен поворот направо, остановился и пропускает пешехода.</a:t>
            </a:r>
          </a:p>
        </p:txBody>
      </p:sp>
      <p:pic>
        <p:nvPicPr>
          <p:cNvPr id="3074" name="Picture 2" descr="G:\112660115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96" y="4725144"/>
            <a:ext cx="2328672" cy="1783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014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48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1000"/>
                                        <p:tgtEl>
                                          <p:spTgt spid="348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WordArt 4"/>
          <p:cNvSpPr>
            <a:spLocks noChangeArrowheads="1" noChangeShapeType="1" noTextEdit="1"/>
          </p:cNvSpPr>
          <p:nvPr/>
        </p:nvSpPr>
        <p:spPr bwMode="auto">
          <a:xfrm>
            <a:off x="1981200" y="228600"/>
            <a:ext cx="6248400" cy="11430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 smtClean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35921" dir="2700000" algn="ctr" rotWithShape="0">
                    <a:srgbClr val="000000"/>
                  </a:outerShdw>
                </a:effectLst>
                <a:latin typeface="Times New Roman"/>
                <a:cs typeface="Times New Roman"/>
              </a:rPr>
              <a:t>ПОДУМАЙ И ОТВЕТЬ...</a:t>
            </a:r>
          </a:p>
        </p:txBody>
      </p:sp>
      <p:pic>
        <p:nvPicPr>
          <p:cNvPr id="29701" name="Picture 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33400"/>
            <a:ext cx="503238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4038600" y="1828800"/>
            <a:ext cx="45720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smtClean="0">
                <a:solidFill>
                  <a:srgbClr val="000000"/>
                </a:solidFill>
              </a:rPr>
              <a:t>Правильно ли считать, что водитель всегда видит пешехода и пропустит его или остановит автомобиль вовремя?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mtClean="0">
                <a:solidFill>
                  <a:srgbClr val="3333FF"/>
                </a:solidFill>
              </a:rPr>
              <a:t>ВЫБЕРИ ОТВЕТ:</a:t>
            </a:r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4572000" y="3810000"/>
            <a:ext cx="8096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mtClean="0">
                <a:solidFill>
                  <a:srgbClr val="777777"/>
                </a:solidFill>
              </a:rPr>
              <a:t>1)</a:t>
            </a:r>
            <a:r>
              <a:rPr lang="ru-RU" smtClean="0">
                <a:solidFill>
                  <a:srgbClr val="777777"/>
                </a:solidFill>
              </a:rPr>
              <a:t>нет;</a:t>
            </a:r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4572000" y="4191000"/>
            <a:ext cx="6477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mtClean="0">
                <a:solidFill>
                  <a:srgbClr val="777777"/>
                </a:solidFill>
              </a:rPr>
              <a:t>2)</a:t>
            </a:r>
            <a:r>
              <a:rPr lang="ru-RU" smtClean="0">
                <a:solidFill>
                  <a:srgbClr val="777777"/>
                </a:solidFill>
              </a:rPr>
              <a:t>да</a:t>
            </a:r>
          </a:p>
        </p:txBody>
      </p:sp>
      <p:pic>
        <p:nvPicPr>
          <p:cNvPr id="29705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133600"/>
            <a:ext cx="2454275" cy="2667000"/>
          </a:xfrm>
          <a:prstGeom prst="rect">
            <a:avLst/>
          </a:prstGeom>
          <a:noFill/>
          <a:ln w="38100">
            <a:solidFill>
              <a:srgbClr val="6699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G:\112660115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28184" y="4524094"/>
            <a:ext cx="2569261" cy="1968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3504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9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97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 animBg="1"/>
      <p:bldP spid="29703" grpId="0"/>
      <p:bldP spid="2970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WordArt 4"/>
          <p:cNvSpPr>
            <a:spLocks noChangeArrowheads="1" noChangeShapeType="1" noTextEdit="1"/>
          </p:cNvSpPr>
          <p:nvPr/>
        </p:nvSpPr>
        <p:spPr bwMode="auto">
          <a:xfrm>
            <a:off x="2362200" y="228600"/>
            <a:ext cx="4343400" cy="9144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 smtClean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35921" dir="2700000" algn="ctr" rotWithShape="0">
                    <a:srgbClr val="000000"/>
                  </a:outerShdw>
                </a:effectLst>
                <a:latin typeface="Times New Roman"/>
                <a:cs typeface="Times New Roman"/>
              </a:rPr>
              <a:t>МОЛОДЕЦ!</a:t>
            </a:r>
          </a:p>
        </p:txBody>
      </p:sp>
      <p:pic>
        <p:nvPicPr>
          <p:cNvPr id="31749" name="Picture 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33400"/>
            <a:ext cx="503238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76400"/>
            <a:ext cx="2454275" cy="2667000"/>
          </a:xfrm>
          <a:prstGeom prst="rect">
            <a:avLst/>
          </a:prstGeom>
          <a:noFill/>
          <a:ln w="38100">
            <a:solidFill>
              <a:srgbClr val="6699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838200" y="2286000"/>
            <a:ext cx="45720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smtClean="0">
                <a:solidFill>
                  <a:srgbClr val="000000"/>
                </a:solidFill>
              </a:rPr>
              <a:t>Так считать </a:t>
            </a:r>
            <a:r>
              <a:rPr lang="ru-RU" b="1" smtClean="0">
                <a:solidFill>
                  <a:srgbClr val="3333FF"/>
                </a:solidFill>
              </a:rPr>
              <a:t>нельзя</a:t>
            </a:r>
            <a:r>
              <a:rPr lang="ru-RU" b="1" smtClean="0">
                <a:solidFill>
                  <a:srgbClr val="000000"/>
                </a:solidFill>
              </a:rPr>
              <a:t>, так как любой человек может совершить ошибку, в том числе и водитель, поэтому каждый пешеход должен внимательно наблюдать за приближающимся транспортом.</a:t>
            </a:r>
          </a:p>
        </p:txBody>
      </p:sp>
      <p:pic>
        <p:nvPicPr>
          <p:cNvPr id="2050" name="Picture 2" descr="G:\112660115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509120"/>
            <a:ext cx="2663266" cy="204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89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1000"/>
                                        <p:tgtEl>
                                          <p:spTgt spid="317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0"/>
            <a:ext cx="9115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 descr="C:\Documents and Settings\семья\Рабочий стол\алрпл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1214438"/>
            <a:ext cx="5013325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TextBox 3"/>
          <p:cNvSpPr txBox="1">
            <a:spLocks noChangeArrowheads="1"/>
          </p:cNvSpPr>
          <p:nvPr/>
        </p:nvSpPr>
        <p:spPr bwMode="auto">
          <a:xfrm>
            <a:off x="214313" y="500063"/>
            <a:ext cx="8715375" cy="584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b="1">
                <a:solidFill>
                  <a:srgbClr val="0000FF"/>
                </a:solidFill>
                <a:latin typeface="Arial" charset="0"/>
              </a:rPr>
              <a:t>Соблюдают или нет правила пешеходы?</a:t>
            </a:r>
          </a:p>
        </p:txBody>
      </p:sp>
      <p:sp>
        <p:nvSpPr>
          <p:cNvPr id="5" name="Управляющая кнопка: настраиваемая 4">
            <a:hlinkClick r:id="" action="ppaction://noaction" highlightClick="1"/>
          </p:cNvPr>
          <p:cNvSpPr/>
          <p:nvPr/>
        </p:nvSpPr>
        <p:spPr>
          <a:xfrm>
            <a:off x="857250" y="2286000"/>
            <a:ext cx="1042988" cy="1042988"/>
          </a:xfrm>
          <a:prstGeom prst="actionButtonBlank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ДА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928813" y="5429250"/>
            <a:ext cx="478631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2800" b="1">
                <a:solidFill>
                  <a:srgbClr val="00B050"/>
                </a:solidFill>
                <a:latin typeface="Arial" charset="0"/>
              </a:rPr>
              <a:t>Дорогу надо переходить по подземному переходу</a:t>
            </a: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Автор презентации Зеленова Ирина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0144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5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2" descr="C:\Documents and Settings\семья\Рабочий стол\333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1143000"/>
            <a:ext cx="4000500" cy="393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extBox 2"/>
          <p:cNvSpPr txBox="1">
            <a:spLocks noChangeArrowheads="1"/>
          </p:cNvSpPr>
          <p:nvPr/>
        </p:nvSpPr>
        <p:spPr bwMode="auto">
          <a:xfrm>
            <a:off x="571500" y="500063"/>
            <a:ext cx="8143875" cy="584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b="1">
                <a:solidFill>
                  <a:srgbClr val="0000FF"/>
                </a:solidFill>
                <a:latin typeface="Arial" charset="0"/>
              </a:rPr>
              <a:t>Соблюдает или нет правила пешеход?</a:t>
            </a:r>
          </a:p>
        </p:txBody>
      </p:sp>
      <p:sp>
        <p:nvSpPr>
          <p:cNvPr id="4" name="Управляющая кнопка: настраиваемая 3">
            <a:hlinkClick r:id="" action="ppaction://hlinkshowjump?jump=lastslide" highlightClick="1">
              <a:snd r:embed="rId5" name="applause.wav"/>
            </a:hlinkClick>
          </p:cNvPr>
          <p:cNvSpPr/>
          <p:nvPr/>
        </p:nvSpPr>
        <p:spPr>
          <a:xfrm>
            <a:off x="7429500" y="2500313"/>
            <a:ext cx="1042988" cy="1042987"/>
          </a:xfrm>
          <a:prstGeom prst="actionButtonBlank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НЕТ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143125" y="5429250"/>
            <a:ext cx="464343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2800" b="1">
                <a:solidFill>
                  <a:srgbClr val="FF0000"/>
                </a:solidFill>
                <a:latin typeface="Arial" charset="0"/>
              </a:rPr>
              <a:t>Нельзя кататься с гор </a:t>
            </a:r>
          </a:p>
          <a:p>
            <a:pPr algn="ctr"/>
            <a:r>
              <a:rPr lang="ru-RU" altLang="ru-RU" sz="2800" b="1">
                <a:solidFill>
                  <a:srgbClr val="FF0000"/>
                </a:solidFill>
                <a:latin typeface="Arial" charset="0"/>
              </a:rPr>
              <a:t>вблизи дороги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Автор презентации Зеленова Ирина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238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0"/>
            <a:ext cx="9115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extBox 2"/>
          <p:cNvSpPr txBox="1">
            <a:spLocks noChangeArrowheads="1"/>
          </p:cNvSpPr>
          <p:nvPr/>
        </p:nvSpPr>
        <p:spPr bwMode="auto">
          <a:xfrm>
            <a:off x="357188" y="642938"/>
            <a:ext cx="8286750" cy="584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b="1">
                <a:solidFill>
                  <a:srgbClr val="0000FF"/>
                </a:solidFill>
                <a:latin typeface="Arial" charset="0"/>
              </a:rPr>
              <a:t>Соблюдает или нет правила пешеход?</a:t>
            </a:r>
          </a:p>
        </p:txBody>
      </p:sp>
      <p:sp>
        <p:nvSpPr>
          <p:cNvPr id="4" name="Управляющая кнопка: настраиваемая 3">
            <a:hlinkClick r:id="" action="ppaction://hlinkshowjump?jump=lastslide" highlightClick="1">
              <a:snd r:embed="rId4" name="applause.wav"/>
            </a:hlinkClick>
          </p:cNvPr>
          <p:cNvSpPr/>
          <p:nvPr/>
        </p:nvSpPr>
        <p:spPr>
          <a:xfrm>
            <a:off x="7429500" y="2500313"/>
            <a:ext cx="1042988" cy="1042987"/>
          </a:xfrm>
          <a:prstGeom prst="actionButtonBlank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НЕТ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000250" y="5286375"/>
            <a:ext cx="47148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2800" b="1">
                <a:solidFill>
                  <a:srgbClr val="FF0000"/>
                </a:solidFill>
                <a:latin typeface="Arial" charset="0"/>
              </a:rPr>
              <a:t>Играть на проезжей дороге нельзя!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214688" y="628650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Автор презентации Зеленова Ирина</a:t>
            </a:r>
            <a:endParaRPr lang="ru-RU" dirty="0"/>
          </a:p>
        </p:txBody>
      </p:sp>
      <p:pic>
        <p:nvPicPr>
          <p:cNvPr id="28679" name="Picture 4" descr="&amp;Kcy;&amp;acy;&amp;rcy;&amp;tcy;&amp;icy;&amp;ncy;&amp;kcy;&amp;icy; &amp;pcy;&amp;ocy; &amp;zcy;&amp;acy;&amp;pcy;&amp;rcy;&amp;ocy;&amp;scy;&amp;ucy; &amp;pcy;&amp;rcy;&amp;acy;&amp;vcy;&amp;icy;&amp;lcy;&amp;acy; &amp;dcy;&amp;ocy;&amp;rcy;&amp;ocy;&amp;zhcy;&amp;ncy;&amp;ocy;&amp;gcy;&amp;ocy; &amp;dcy;&amp;vcy;&amp;icy;&amp;zhcy;&amp;iecy;&amp;ncy;&amp;icy;&amp;yacy; &amp;dcy;&amp;lcy;&amp;yacy; &amp;dcy;&amp;iecy;&amp;tcy;&amp;iecy;&amp;jcy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1357313"/>
            <a:ext cx="5000625" cy="352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60320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5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TextBox 2"/>
          <p:cNvSpPr txBox="1">
            <a:spLocks noChangeArrowheads="1"/>
          </p:cNvSpPr>
          <p:nvPr/>
        </p:nvSpPr>
        <p:spPr bwMode="auto">
          <a:xfrm>
            <a:off x="214313" y="714375"/>
            <a:ext cx="8572500" cy="584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b="1">
                <a:solidFill>
                  <a:srgbClr val="0000FF"/>
                </a:solidFill>
                <a:latin typeface="Arial" charset="0"/>
              </a:rPr>
              <a:t>Соблюдают или нет правила пешеходы?</a:t>
            </a:r>
          </a:p>
        </p:txBody>
      </p:sp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857250" y="2286000"/>
            <a:ext cx="1042988" cy="1042988"/>
          </a:xfrm>
          <a:prstGeom prst="actionButtonBlank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ДА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928813" y="5214938"/>
            <a:ext cx="478631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2800" b="1">
                <a:solidFill>
                  <a:srgbClr val="00B050"/>
                </a:solidFill>
                <a:latin typeface="Arial" charset="0"/>
              </a:rPr>
              <a:t>Дорогу надо переходить по надземному переходу</a:t>
            </a: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071813" y="6357938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ru-RU" smtClean="0"/>
              <a:t>Автор презентации Зеленова Ирина</a:t>
            </a:r>
            <a:endParaRPr lang="ru-RU"/>
          </a:p>
        </p:txBody>
      </p:sp>
      <p:pic>
        <p:nvPicPr>
          <p:cNvPr id="29703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1500188"/>
            <a:ext cx="5248275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77683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779929" y="295835"/>
            <a:ext cx="6199095" cy="1391678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600" b="1" dirty="0" smtClean="0">
                <a:solidFill>
                  <a:srgbClr val="FF00FF"/>
                </a:solidFill>
              </a:rPr>
              <a:t>Соблюдай правила пожарной безопасности!</a:t>
            </a:r>
          </a:p>
        </p:txBody>
      </p:sp>
      <p:sp>
        <p:nvSpPr>
          <p:cNvPr id="4117" name="Text Box 21"/>
          <p:cNvSpPr txBox="1">
            <a:spLocks noChangeArrowheads="1"/>
          </p:cNvSpPr>
          <p:nvPr/>
        </p:nvSpPr>
        <p:spPr bwMode="auto">
          <a:xfrm>
            <a:off x="3132138" y="2060575"/>
            <a:ext cx="46799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Пусть знает каждый гражданин            Пожарный номер –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«101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»!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4118" name="Text Box 22"/>
          <p:cNvSpPr txBox="1">
            <a:spLocks noChangeArrowheads="1"/>
          </p:cNvSpPr>
          <p:nvPr/>
        </p:nvSpPr>
        <p:spPr bwMode="auto">
          <a:xfrm>
            <a:off x="4787900" y="3068638"/>
            <a:ext cx="341947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Нельзя, малыш, с огнем играть – Опасны игры эти.                  Ведь могут люди пострадать:    И взрослые и дети.</a:t>
            </a:r>
          </a:p>
        </p:txBody>
      </p:sp>
      <p:sp>
        <p:nvSpPr>
          <p:cNvPr id="4121" name="Text Box 25"/>
          <p:cNvSpPr txBox="1">
            <a:spLocks noChangeArrowheads="1"/>
          </p:cNvSpPr>
          <p:nvPr/>
        </p:nvSpPr>
        <p:spPr bwMode="auto">
          <a:xfrm>
            <a:off x="250825" y="2997200"/>
            <a:ext cx="3240088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Если спички в руки взял, Сразу ты опасным стал –   Ведь огонь, что в них живёт,   Много бед всем принесёт!</a:t>
            </a:r>
          </a:p>
        </p:txBody>
      </p:sp>
      <p:sp>
        <p:nvSpPr>
          <p:cNvPr id="4123" name="Text Box 27"/>
          <p:cNvSpPr txBox="1">
            <a:spLocks noChangeArrowheads="1"/>
          </p:cNvSpPr>
          <p:nvPr/>
        </p:nvSpPr>
        <p:spPr bwMode="auto">
          <a:xfrm>
            <a:off x="250825" y="4437063"/>
            <a:ext cx="3240088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0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Если все приборы разом        Ты в одну розетку включишь,                           То пожар проводки сразу         В  этой комнате получишь!</a:t>
            </a:r>
          </a:p>
        </p:txBody>
      </p:sp>
      <p:sp>
        <p:nvSpPr>
          <p:cNvPr id="4125" name="Text Box 29"/>
          <p:cNvSpPr txBox="1">
            <a:spLocks noChangeArrowheads="1"/>
          </p:cNvSpPr>
          <p:nvPr/>
        </p:nvSpPr>
        <p:spPr bwMode="auto">
          <a:xfrm>
            <a:off x="6011863" y="4508500"/>
            <a:ext cx="2903537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ru-RU" b="0" dirty="0">
                <a:solidFill>
                  <a:srgbClr val="0000CC"/>
                </a:solidFill>
                <a:latin typeface="Times New Roman" panose="02020603050405020304" pitchFamily="18" charset="0"/>
              </a:rPr>
              <a:t>Смастерил Сергей пугач,</a:t>
            </a:r>
          </a:p>
          <a:p>
            <a:pPr>
              <a:spcBef>
                <a:spcPts val="0"/>
              </a:spcBef>
            </a:pPr>
            <a:r>
              <a:rPr lang="ru-RU" b="0" dirty="0">
                <a:solidFill>
                  <a:srgbClr val="0000CC"/>
                </a:solidFill>
                <a:latin typeface="Times New Roman" panose="02020603050405020304" pitchFamily="18" charset="0"/>
              </a:rPr>
              <a:t> Пострелял немного.</a:t>
            </a:r>
          </a:p>
          <a:p>
            <a:pPr>
              <a:spcBef>
                <a:spcPts val="0"/>
              </a:spcBef>
            </a:pPr>
            <a:r>
              <a:rPr lang="ru-RU" b="0" dirty="0">
                <a:solidFill>
                  <a:srgbClr val="0000CC"/>
                </a:solidFill>
                <a:latin typeface="Times New Roman" panose="02020603050405020304" pitchFamily="18" charset="0"/>
              </a:rPr>
              <a:t> А теперь Сережу врач</a:t>
            </a:r>
          </a:p>
          <a:p>
            <a:pPr>
              <a:spcBef>
                <a:spcPts val="0"/>
              </a:spcBef>
            </a:pPr>
            <a:r>
              <a:rPr lang="ru-RU" b="0" dirty="0">
                <a:solidFill>
                  <a:srgbClr val="0000CC"/>
                </a:solidFill>
                <a:latin typeface="Times New Roman" panose="02020603050405020304" pitchFamily="18" charset="0"/>
              </a:rPr>
              <a:t> Лечит от ожога.</a:t>
            </a:r>
          </a:p>
          <a:p>
            <a:pPr>
              <a:spcBef>
                <a:spcPts val="0"/>
              </a:spcBef>
            </a:pPr>
            <a:r>
              <a:rPr lang="ru-RU" b="0" dirty="0">
                <a:solidFill>
                  <a:srgbClr val="0000CC"/>
                </a:solidFill>
                <a:latin typeface="Times New Roman" panose="02020603050405020304" pitchFamily="18" charset="0"/>
              </a:rPr>
              <a:t> От такого пугача</a:t>
            </a:r>
          </a:p>
          <a:p>
            <a:pPr>
              <a:spcBef>
                <a:spcPts val="0"/>
              </a:spcBef>
            </a:pPr>
            <a:r>
              <a:rPr lang="ru-RU" b="0" dirty="0">
                <a:solidFill>
                  <a:srgbClr val="0000CC"/>
                </a:solidFill>
                <a:latin typeface="Times New Roman" panose="02020603050405020304" pitchFamily="18" charset="0"/>
              </a:rPr>
              <a:t> Путь обычный – до врача!</a:t>
            </a:r>
            <a:endParaRPr lang="ru-RU" b="0" dirty="0" smtClean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4126" name="Text Box 30"/>
          <p:cNvSpPr txBox="1">
            <a:spLocks noChangeArrowheads="1"/>
          </p:cNvSpPr>
          <p:nvPr/>
        </p:nvSpPr>
        <p:spPr bwMode="auto">
          <a:xfrm>
            <a:off x="3563938" y="4508500"/>
            <a:ext cx="2519362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0" smtClean="0">
                <a:solidFill>
                  <a:srgbClr val="0000CC"/>
                </a:solidFill>
                <a:latin typeface="Times New Roman" panose="02020603050405020304" pitchFamily="18" charset="0"/>
              </a:rPr>
              <a:t>От огня и дыма Спрятаться нельзя. Убегать из дома  Нужно вам, друзья!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6687"/>
            <a:ext cx="2027237" cy="20272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900" y="1842797"/>
            <a:ext cx="1079500" cy="6533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706" y="3186113"/>
            <a:ext cx="1447800" cy="8763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9024" y="56497"/>
            <a:ext cx="2164976" cy="1874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52802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47715" y="4278044"/>
            <a:ext cx="68921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>
                <a:solidFill>
                  <a:srgbClr val="C00000"/>
                </a:solidFill>
              </a:rPr>
              <a:t>Что такое безопасность?</a:t>
            </a:r>
            <a:endParaRPr lang="ru-RU" sz="4400" b="1" i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5015140"/>
            <a:ext cx="8215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Положение при котором не угрожает опасность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21577" y="1052604"/>
            <a:ext cx="3491197" cy="3015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9713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574"/>
            <a:ext cx="9144000" cy="6858000"/>
          </a:xfrm>
          <a:prstGeom prst="rect">
            <a:avLst/>
          </a:prstGeom>
        </p:spPr>
      </p:pic>
      <p:pic>
        <p:nvPicPr>
          <p:cNvPr id="6" name="Picture 14" descr="http://cs6102.vk.me/v6102236/2b9b/jopj-DGyt2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53" y="484094"/>
            <a:ext cx="8440940" cy="60915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417772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55" y="31630"/>
            <a:ext cx="855422" cy="118757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6200" y="152400"/>
            <a:ext cx="8915400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FF00FF"/>
                </a:solidFill>
                <a:latin typeface="Comic Sans MS" pitchFamily="66" charset="0"/>
              </a:rPr>
              <a:t>Чтобы не было пожара: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63CD4"/>
                </a:solidFill>
              </a:rPr>
              <a:t>Не играй со спичками.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63CD4"/>
                </a:solidFill>
              </a:rPr>
              <a:t>Не поджигай сухую траву, сено, тополиный пух.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63CD4"/>
                </a:solidFill>
              </a:rPr>
              <a:t>Не кидай в костер незнакомые флакончики и баллончики, они могут взорваться.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63CD4"/>
                </a:solidFill>
              </a:rPr>
              <a:t>Без взрослых нельзя включать в сеть электроприборы (телевизор, утюг, обогреватель).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63CD4"/>
                </a:solidFill>
              </a:rPr>
              <a:t>Не растапливай печь самостоятельно (особенно с помощью бензина, керосина).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63CD4"/>
                </a:solidFill>
              </a:rPr>
              <a:t>Самостоятельно не зажигай газовую плиту, и не сушите над ней </a:t>
            </a:r>
            <a:r>
              <a:rPr lang="ru-RU" sz="1600" b="1" dirty="0" smtClean="0">
                <a:solidFill>
                  <a:srgbClr val="063CD4"/>
                </a:solidFill>
              </a:rPr>
              <a:t>одежду.</a:t>
            </a:r>
            <a:endParaRPr lang="ru-RU" sz="1600" b="1" dirty="0">
              <a:solidFill>
                <a:srgbClr val="063CD4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63CD4"/>
                </a:solidFill>
              </a:rPr>
              <a:t>Не играй с бензином и другими горючими веществами.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u="sng" dirty="0">
                <a:solidFill>
                  <a:srgbClr val="FF0000"/>
                </a:solidFill>
                <a:latin typeface="Comic Sans MS" pitchFamily="66" charset="0"/>
              </a:rPr>
              <a:t>Если пожар все же возник вам необходимо: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7030A0"/>
                </a:solidFill>
                <a:latin typeface="Comic Sans MS" pitchFamily="66" charset="0"/>
              </a:rPr>
              <a:t>Постарайся первым делом сообщить о пожаре взрослым (не скрывайте, даже если пожар произошел по вашей вине).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7030A0"/>
                </a:solidFill>
                <a:latin typeface="Comic Sans MS" pitchFamily="66" charset="0"/>
              </a:rPr>
              <a:t>Позвони в пожарную охрану по телефону </a:t>
            </a:r>
            <a:r>
              <a:rPr lang="ru-RU" sz="1600" b="1" dirty="0">
                <a:solidFill>
                  <a:srgbClr val="FF0000"/>
                </a:solidFill>
                <a:latin typeface="Comic Sans MS" pitchFamily="66" charset="0"/>
              </a:rPr>
              <a:t>01</a:t>
            </a:r>
            <a:r>
              <a:rPr lang="ru-RU" sz="1600" b="1" dirty="0">
                <a:solidFill>
                  <a:srgbClr val="7030A0"/>
                </a:solidFill>
                <a:latin typeface="Comic Sans MS" pitchFamily="66" charset="0"/>
              </a:rPr>
              <a:t>, сообщи свой адрес и что горит.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7030A0"/>
                </a:solidFill>
                <a:latin typeface="Comic Sans MS" pitchFamily="66" charset="0"/>
              </a:rPr>
              <a:t>Когда </a:t>
            </a:r>
            <a:r>
              <a:rPr lang="ru-RU" sz="1600" b="1" dirty="0">
                <a:solidFill>
                  <a:srgbClr val="7030A0"/>
                </a:solidFill>
                <a:latin typeface="Comic Sans MS" pitchFamily="66" charset="0"/>
              </a:rPr>
              <a:t>в доме горит, быстрей выбегай на улицу. Ни за что не задерживайся из-за игрушек, собаки или кошки.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230" y="31630"/>
            <a:ext cx="1111370" cy="11113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232" y="3797500"/>
            <a:ext cx="438150" cy="5905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792" y="3585024"/>
            <a:ext cx="661807" cy="9618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1" y="3597964"/>
            <a:ext cx="609600" cy="8859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292" y="3774496"/>
            <a:ext cx="438150" cy="5905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02" y="3832086"/>
            <a:ext cx="438150" cy="59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498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2041" y="182425"/>
            <a:ext cx="66585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Что может послужить причиной пожара? 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5585" y="619692"/>
            <a:ext cx="2641677" cy="19823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Скругленный прямоугольник 7"/>
          <p:cNvSpPr/>
          <p:nvPr/>
        </p:nvSpPr>
        <p:spPr>
          <a:xfrm>
            <a:off x="685800" y="1381496"/>
            <a:ext cx="5214235" cy="124371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1.Ребенок, увлеченный своей игрой, может положить игрушку в микроволновку. Включив ее, микроволновка сразу же заискриться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17170" y="3416380"/>
            <a:ext cx="8295126" cy="68337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Играя с лампочками, ребенок может вызвать перенапряжение в сети. Лампочка может взорваться и стать причиной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пожара</a:t>
            </a:r>
            <a:endParaRPr lang="ru-RU" sz="20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17170" y="2741229"/>
            <a:ext cx="8283930" cy="57163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Оставленный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кухне ребенок может включить конфорку плиты даже не осознав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этого</a:t>
            </a:r>
            <a:endParaRPr lang="ru-RU" sz="20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014608" y="5876490"/>
            <a:ext cx="7786492" cy="66426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любят играть с проводами. Если ребенок перегрызет провод – случиться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беда</a:t>
            </a:r>
            <a:endParaRPr lang="ru-RU" sz="20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85800" y="5063453"/>
            <a:ext cx="8115300" cy="69701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Пробегающий ребенок случайно опрокинет утюг на ковер и тот загорится в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момент</a:t>
            </a:r>
            <a:endParaRPr lang="ru-RU" sz="20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05974" y="4203277"/>
            <a:ext cx="8306322" cy="73327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4.оставленные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свечи после детского праздника или ухода гостей могут сжечь весь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этаж</a:t>
            </a:r>
            <a:endParaRPr lang="ru-RU" sz="20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6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6" grpId="0" animBg="1"/>
      <p:bldP spid="17" grpId="0" animBg="1"/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7311" y="254315"/>
            <a:ext cx="7263720" cy="7811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Первая помощь при ожогах</a:t>
            </a:r>
            <a:endParaRPr lang="ru-RU" sz="44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14736" y="1890901"/>
            <a:ext cx="2222770" cy="523220"/>
          </a:xfrm>
          <a:prstGeom prst="borderCallout2">
            <a:avLst>
              <a:gd name="adj1" fmla="val -9978"/>
              <a:gd name="adj2" fmla="val 44639"/>
              <a:gd name="adj3" fmla="val -77011"/>
              <a:gd name="adj4" fmla="val 98293"/>
              <a:gd name="adj5" fmla="val -57475"/>
              <a:gd name="adj6" fmla="val 123519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1 степень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34448" y="1131045"/>
            <a:ext cx="3709452" cy="2566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300626" y="3792817"/>
            <a:ext cx="8843374" cy="3319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Характеризуется легким покраснением и жжением кожи. Возможен болевой отек и небольшая температура. Обычно подобные ожоги проходят в течении 2-3х дней. Наиболее частые ожоги первой степени – солнечные ожоги и термические ожоги легкой степени.</a:t>
            </a:r>
            <a:endParaRPr lang="ru-RU" sz="28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272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38618" y="3200037"/>
            <a:ext cx="8430017" cy="3319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Сопровождается не просто легким покраснением и жжением кожи, но и поражает два первых ее слоя, в результате чего на коже образуются неприятные волдыри. </a:t>
            </a:r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u="sng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Запомните! Срывать пузыри нельзя – кожа под ним очень тонкая и нежная, а это открытый путь для инфекций. </a:t>
            </a:r>
            <a:endParaRPr lang="ru-RU" sz="2800" u="sng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77670" y="1179547"/>
            <a:ext cx="2407023" cy="523220"/>
          </a:xfrm>
          <a:prstGeom prst="borderCallout2">
            <a:avLst>
              <a:gd name="adj1" fmla="val -9978"/>
              <a:gd name="adj2" fmla="val 44639"/>
              <a:gd name="adj3" fmla="val -77011"/>
              <a:gd name="adj4" fmla="val 98293"/>
              <a:gd name="adj5" fmla="val -57475"/>
              <a:gd name="adj6" fmla="val 123519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2</a:t>
            </a:r>
            <a:r>
              <a:rPr lang="ru-RU" sz="2800" b="1" dirty="0" smtClean="0">
                <a:solidFill>
                  <a:srgbClr val="002060"/>
                </a:solidFill>
              </a:rPr>
              <a:t> степень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18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13567" y="3127038"/>
            <a:ext cx="8480121" cy="3319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Являются самыми опасными. Такие ожоги затрагивают глубокие слои кожи, вызывая болезненные волдыри, заполненные кровянистым содержимым. Кожа также может быть покрыта плотной коростой, когда все слои кожи отмирают полностью.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таких случаях необходима срочная госпитализация и медикаментозное лечение.</a:t>
            </a:r>
            <a:endParaRPr lang="ru-RU" sz="28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49230" y="1203290"/>
            <a:ext cx="2222770" cy="523220"/>
          </a:xfrm>
          <a:prstGeom prst="borderCallout2">
            <a:avLst>
              <a:gd name="adj1" fmla="val -9978"/>
              <a:gd name="adj2" fmla="val 44639"/>
              <a:gd name="adj3" fmla="val -77011"/>
              <a:gd name="adj4" fmla="val 98293"/>
              <a:gd name="adj5" fmla="val -57475"/>
              <a:gd name="adj6" fmla="val 123519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3-4 степень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169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58154" y="1707119"/>
            <a:ext cx="5701552" cy="2596039"/>
          </a:xfrm>
          <a:prstGeom prst="verticalScroll">
            <a:avLst>
              <a:gd name="adj" fmla="val 1153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«Правила пожарной безопасности»</a:t>
            </a:r>
            <a:endParaRPr lang="ru-RU" sz="4400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25988" y="2316163"/>
            <a:ext cx="2918012" cy="410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29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42930" y="562254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Дым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столбом поднялся вдруг, </a:t>
            </a:r>
          </a:p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Кто не выключил...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(утюг)? </a:t>
            </a:r>
          </a:p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Жжется печь - ее не тронь, </a:t>
            </a:r>
          </a:p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Потому, что в ней...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(огонь) </a:t>
            </a:r>
          </a:p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Дым увидел - не зевай, </a:t>
            </a:r>
          </a:p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пожарных...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(вызывай). </a:t>
            </a:r>
          </a:p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Стол и шкаф сгорели разом. </a:t>
            </a:r>
          </a:p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Кто сушил белье над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…(газом)? </a:t>
            </a:r>
          </a:p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Побежал пожар во двор. </a:t>
            </a:r>
          </a:p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Это кто там жег …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(костер)? </a:t>
            </a:r>
          </a:p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Пламя прыгнуло в листву. </a:t>
            </a:r>
          </a:p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Кто у дома жег …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(траву)? </a:t>
            </a:r>
            <a:endParaRPr lang="ru-RU" sz="2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056" name="Picture 8" descr="https://openclipart.org/image/2400px/svg_to_png/169483/ir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690" y="5492330"/>
            <a:ext cx="1127125" cy="666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i004.radikal.ru/1012/60/544dc32e79f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507" y="4749448"/>
            <a:ext cx="1361568" cy="2042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www.wordassociations.ru/image/600x/svg_to_png/valessiobrito_Fire_June_holiday_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545" y="5203607"/>
            <a:ext cx="698373" cy="969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png-images.ru/wp-content/uploads/2015/02/02/3307/png/grass_PNG4928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7582" y="4955084"/>
            <a:ext cx="1396453" cy="117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861264" y="4691950"/>
            <a:ext cx="1183341" cy="3020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076641" y="3995948"/>
            <a:ext cx="1272763" cy="29189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375439" y="2532946"/>
            <a:ext cx="1765836" cy="1938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166063" y="1765946"/>
            <a:ext cx="1183341" cy="3020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166063" y="1028965"/>
            <a:ext cx="1183341" cy="3020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549604" y="3190401"/>
            <a:ext cx="1183341" cy="3020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26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074" name="Picture 2" descr="http://www.playcast.ru/uploads/2014/10/02/1005676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972" y="340627"/>
            <a:ext cx="3360835" cy="336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63384" y="3277160"/>
            <a:ext cx="3780516" cy="2835387"/>
          </a:xfrm>
          <a:prstGeom prst="rect">
            <a:avLst/>
          </a:prstGeom>
        </p:spPr>
      </p:pic>
      <p:pic>
        <p:nvPicPr>
          <p:cNvPr id="3076" name="Picture 4" descr="http://static12.insales.ru/images/products/1/184/29434040/1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1779" y="582846"/>
            <a:ext cx="3271322" cy="2295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43287" y="3701462"/>
            <a:ext cx="3297738" cy="2500887"/>
          </a:xfrm>
          <a:prstGeom prst="rect">
            <a:avLst/>
          </a:prstGeom>
        </p:spPr>
      </p:pic>
      <p:pic>
        <p:nvPicPr>
          <p:cNvPr id="3082" name="Picture 10" descr="http://www.pulsarmedia.eu/data/media/912/Flames_from_Fire_Wallpaper_0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402" y="3417741"/>
            <a:ext cx="4138511" cy="2937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623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098" name="Picture 2" descr="http://elitefon.ru/download.php?file=201211/1280x800/elitefon.ru-252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579" y="488828"/>
            <a:ext cx="3546764" cy="221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technocity.ru/upload/iblock/d12/z0000042123-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343" y="3243488"/>
            <a:ext cx="3917757" cy="3464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stroisovet.com/wp-content/uploads/2012/11/hudozhniki-kazani-0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199" y="3266737"/>
            <a:ext cx="3349402" cy="314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www.proektsport.ru/wp-content/uploads/2015/11/D2CD22CB4CF4-2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6664" y="527283"/>
            <a:ext cx="3262986" cy="2447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http://www.pulsarmedia.eu/data/media/912/Flames_from_Fire_Wallpaper_0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383" y="3194384"/>
            <a:ext cx="4015867" cy="326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2779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>
            <a:off x="1547813" y="2852738"/>
            <a:ext cx="6048375" cy="7207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0" kern="10" smtClean="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ОПАСНОСТЬ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519113" y="512763"/>
            <a:ext cx="20034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4000" smtClean="0">
                <a:solidFill>
                  <a:srgbClr val="000000"/>
                </a:solidFill>
                <a:latin typeface="Arial" panose="020B0604020202020204" pitchFamily="34" charset="0"/>
              </a:rPr>
              <a:t>В лесу.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2843213" y="188913"/>
            <a:ext cx="26289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4000" smtClean="0">
                <a:solidFill>
                  <a:srgbClr val="000000"/>
                </a:solidFill>
                <a:latin typeface="Arial" panose="020B0604020202020204" pitchFamily="34" charset="0"/>
              </a:rPr>
              <a:t>На улице.</a:t>
            </a: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6569075" y="512763"/>
            <a:ext cx="211772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В доме.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468313" y="4292600"/>
            <a:ext cx="32813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4000" smtClean="0">
                <a:solidFill>
                  <a:srgbClr val="000000"/>
                </a:solidFill>
                <a:latin typeface="Arial" panose="020B0604020202020204" pitchFamily="34" charset="0"/>
              </a:rPr>
              <a:t>В подъезде.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3708400" y="4508500"/>
            <a:ext cx="28606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4000" smtClean="0">
                <a:solidFill>
                  <a:srgbClr val="000000"/>
                </a:solidFill>
                <a:latin typeface="Arial" panose="020B0604020202020204" pitchFamily="34" charset="0"/>
              </a:rPr>
              <a:t>На дороге.</a:t>
            </a: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6516688" y="4508500"/>
            <a:ext cx="22447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4000" smtClean="0">
                <a:solidFill>
                  <a:srgbClr val="000000"/>
                </a:solidFill>
                <a:latin typeface="Arial" panose="020B0604020202020204" pitchFamily="34" charset="0"/>
              </a:rPr>
              <a:t>На реке.</a:t>
            </a:r>
          </a:p>
        </p:txBody>
      </p:sp>
      <p:sp>
        <p:nvSpPr>
          <p:cNvPr id="3084" name="Line 12"/>
          <p:cNvSpPr>
            <a:spLocks noChangeShapeType="1"/>
          </p:cNvSpPr>
          <p:nvPr/>
        </p:nvSpPr>
        <p:spPr bwMode="auto">
          <a:xfrm flipH="1" flipV="1">
            <a:off x="1619250" y="1196975"/>
            <a:ext cx="2881313" cy="158432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b="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085" name="Line 13"/>
          <p:cNvSpPr>
            <a:spLocks noChangeShapeType="1"/>
          </p:cNvSpPr>
          <p:nvPr/>
        </p:nvSpPr>
        <p:spPr bwMode="auto">
          <a:xfrm flipV="1">
            <a:off x="4500563" y="1268413"/>
            <a:ext cx="2736850" cy="15113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b="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086" name="Line 14"/>
          <p:cNvSpPr>
            <a:spLocks noChangeShapeType="1"/>
          </p:cNvSpPr>
          <p:nvPr/>
        </p:nvSpPr>
        <p:spPr bwMode="auto">
          <a:xfrm flipH="1" flipV="1">
            <a:off x="4500563" y="1341438"/>
            <a:ext cx="0" cy="1439862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b="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087" name="Line 15"/>
          <p:cNvSpPr>
            <a:spLocks noChangeShapeType="1"/>
          </p:cNvSpPr>
          <p:nvPr/>
        </p:nvSpPr>
        <p:spPr bwMode="auto">
          <a:xfrm>
            <a:off x="4500563" y="3573463"/>
            <a:ext cx="0" cy="180022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b="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088" name="Line 16"/>
          <p:cNvSpPr>
            <a:spLocks noChangeShapeType="1"/>
          </p:cNvSpPr>
          <p:nvPr/>
        </p:nvSpPr>
        <p:spPr bwMode="auto">
          <a:xfrm flipH="1">
            <a:off x="2195513" y="3573463"/>
            <a:ext cx="2305050" cy="1008062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b="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089" name="Line 17"/>
          <p:cNvSpPr>
            <a:spLocks noChangeShapeType="1"/>
          </p:cNvSpPr>
          <p:nvPr/>
        </p:nvSpPr>
        <p:spPr bwMode="auto">
          <a:xfrm>
            <a:off x="4500563" y="3573463"/>
            <a:ext cx="2879725" cy="935037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b="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094" name="Picture 22" descr="J030049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5229225"/>
            <a:ext cx="2592387" cy="143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5" name="Picture 23" descr="J0236448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765175"/>
            <a:ext cx="2592388" cy="15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7" name="Picture 25" descr="pupil29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1196975"/>
            <a:ext cx="1728788" cy="158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8" name="Picture 26" descr="edu5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5373688"/>
            <a:ext cx="2089150" cy="148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9" name="Picture 27" descr="ОБЖ - плакаты 06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941888"/>
            <a:ext cx="2376487" cy="191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5260" y="1214438"/>
            <a:ext cx="1532915" cy="152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46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189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95623" y="248678"/>
            <a:ext cx="321652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Блиц-опрос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44988" y="1192972"/>
            <a:ext cx="725402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Вызывая пожарных, как нужно говорить: </a:t>
            </a:r>
          </a:p>
          <a:p>
            <a:pPr algn="just"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очень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быстро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спокойно, тихим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голосом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 медленно и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четко</a:t>
            </a:r>
            <a:endParaRPr lang="ru-RU" sz="20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124" name="Picture 4" descr="http://www.gls.org.ua/wp-content/uploads/2015/09/telef11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710" y="306159"/>
            <a:ext cx="1488580" cy="886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27956" y="2612922"/>
            <a:ext cx="808808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Если в вашей квартире (на даче) пожар, кого вы должны оповестить после вызова пожарных, если ваша семья уже эвакуировалась: </a:t>
            </a:r>
          </a:p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милицию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• скорую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помощь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соседей</a:t>
            </a:r>
            <a:endParaRPr lang="ru-RU" sz="20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45268" y="4736580"/>
            <a:ext cx="770002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Если ночью вы просыпаетесь в задымленной комнате, ваши первые действия: 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•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лежать в кровати и звать о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помощи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 скатиться с кровать и ползти к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двери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 встать и бежать из комнаты</a:t>
            </a:r>
            <a:endParaRPr lang="ru-RU" sz="20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375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85800" y="2651110"/>
            <a:ext cx="7864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Зачем затыкать щель под дверью, если за ней пожар: 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•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прекратить доступ дыма в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комнату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 прекратить доступ жара из-под двери</a:t>
            </a:r>
            <a:endParaRPr lang="ru-RU" sz="20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43001" y="4227135"/>
            <a:ext cx="757069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Что нужно сделать с электроприборами, если они не нужны ночью: 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•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оставить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включенными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 отключить и вынуть штепсель из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розетки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 отключить, но вилку не вынимать из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розетки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2242" y="635293"/>
            <a:ext cx="747848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Что делать, если вы не можете открыть окно, чтобы позвать на помощь, когда дом в огне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•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выползти в другую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комнату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 стучать в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окно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• разбить окно</a:t>
            </a:r>
            <a:endParaRPr lang="ru-RU" sz="20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250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65175" y="558725"/>
            <a:ext cx="2041649" cy="7811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  <a:endParaRPr lang="ru-RU" sz="44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5800" y="1901018"/>
            <a:ext cx="8245257" cy="42415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Во-первых, надо дать детям необходимую сумму знаний об общепринятых нормах безопасного поведения.</a:t>
            </a:r>
            <a:endParaRPr lang="ru-RU" sz="28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Во-вторых, научить адекватно, осознанно действовать в той или иной обстановке, помочь дошкольникам овладеть элементарными навыками поведения при пожаре.</a:t>
            </a:r>
            <a:endParaRPr lang="ru-RU" sz="28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В-третьих, развить у дошкольников самостоятельность и ответственность.</a:t>
            </a:r>
            <a:endParaRPr lang="ru-RU" sz="28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654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1571635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БЕЗОПАСНЫЙ  ОТДЫХ НА ПРИРОДЕ</a:t>
            </a:r>
            <a:endParaRPr lang="ru-RU" b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6314" y="2214554"/>
            <a:ext cx="4000528" cy="3857652"/>
          </a:xfrm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"/>
            <a:endParaRPr lang="ru-RU" sz="3800" b="1" dirty="0">
              <a:ln w="19050" cmpd="sng">
                <a:solidFill>
                  <a:srgbClr val="FFFFFF"/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http://rukadelkino.ru/uploads/posts/2015-02/1424069288_d0b1d0b5d180d0b5d0b7d18b2c20d0bbd0b5d1812c20d0bfd180d0b8d180d0bed0b4d0b0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071678"/>
            <a:ext cx="8311992" cy="42862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67520387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99247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228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382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924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851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7902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34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6557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66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ChangeArrowheads="1"/>
          </p:cNvSpPr>
          <p:nvPr/>
        </p:nvSpPr>
        <p:spPr bwMode="auto">
          <a:xfrm>
            <a:off x="-1036638" y="-63500"/>
            <a:ext cx="914400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30724" name="WordArt 4"/>
          <p:cNvSpPr>
            <a:spLocks noChangeArrowheads="1" noChangeShapeType="1" noTextEdit="1"/>
          </p:cNvSpPr>
          <p:nvPr/>
        </p:nvSpPr>
        <p:spPr bwMode="auto">
          <a:xfrm>
            <a:off x="1905000" y="152400"/>
            <a:ext cx="5562600" cy="56049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игры во дворе</a:t>
            </a: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228600" y="-548992"/>
            <a:ext cx="8458200" cy="6555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endParaRPr lang="ru-RU" sz="4000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/>
            <a:endParaRPr lang="ru-RU" sz="40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ru-RU" sz="4000" dirty="0" smtClean="0">
                <a:solidFill>
                  <a:srgbClr val="FF0000"/>
                </a:solidFill>
                <a:latin typeface="Arial" panose="020B0604020202020204" pitchFamily="34" charset="0"/>
              </a:rPr>
              <a:t>НЕЛЬЗЯ </a:t>
            </a:r>
            <a:r>
              <a:rPr lang="ru-RU" sz="4000" dirty="0">
                <a:solidFill>
                  <a:srgbClr val="FF0000"/>
                </a:solidFill>
                <a:latin typeface="Arial" panose="020B0604020202020204" pitchFamily="34" charset="0"/>
              </a:rPr>
              <a:t>ИГРАТЬ:</a:t>
            </a:r>
          </a:p>
          <a:p>
            <a:pPr marL="342900" indent="-342900" algn="ctr" eaLnBrk="1" hangingPunct="1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Arial" panose="020B0604020202020204" pitchFamily="34" charset="0"/>
              </a:rPr>
              <a:t>В </a:t>
            </a:r>
            <a:r>
              <a:rPr lang="ru-RU" sz="2000" dirty="0">
                <a:latin typeface="Arial" panose="020B0604020202020204" pitchFamily="34" charset="0"/>
              </a:rPr>
              <a:t>темных </a:t>
            </a:r>
            <a:r>
              <a:rPr lang="ru-RU" sz="2000" dirty="0" smtClean="0">
                <a:latin typeface="Arial" panose="020B0604020202020204" pitchFamily="34" charset="0"/>
              </a:rPr>
              <a:t>местах, у гаражей.</a:t>
            </a:r>
            <a:endParaRPr lang="ru-RU" sz="2000" dirty="0">
              <a:latin typeface="Arial" panose="020B0604020202020204" pitchFamily="34" charset="0"/>
            </a:endParaRPr>
          </a:p>
          <a:p>
            <a:pPr marL="342900" indent="-342900" algn="ctr" eaLnBrk="1" hangingPunct="1">
              <a:buFont typeface="Wingdings" panose="05000000000000000000" pitchFamily="2" charset="2"/>
              <a:buChar char="Ø"/>
            </a:pPr>
            <a:r>
              <a:rPr lang="ru-RU" sz="2000" dirty="0">
                <a:latin typeface="Arial" panose="020B0604020202020204" pitchFamily="34" charset="0"/>
              </a:rPr>
              <a:t>Не надо поднимать с земли осколки стекол, ржавые железки.</a:t>
            </a:r>
          </a:p>
          <a:p>
            <a:pPr marL="342900" indent="-342900" algn="ctr" eaLnBrk="1" hangingPunct="1">
              <a:buFont typeface="Wingdings" panose="05000000000000000000" pitchFamily="2" charset="2"/>
              <a:buChar char="Ø"/>
            </a:pPr>
            <a:r>
              <a:rPr lang="ru-RU" sz="2000" dirty="0">
                <a:latin typeface="Arial" panose="020B0604020202020204" pitchFamily="34" charset="0"/>
              </a:rPr>
              <a:t>Не трогайте неизвестные предметы, расскажите о них взрослым.</a:t>
            </a:r>
          </a:p>
          <a:p>
            <a:pPr marL="342900" indent="-342900" algn="ctr" eaLnBrk="1" hangingPunct="1">
              <a:buFont typeface="Wingdings" panose="05000000000000000000" pitchFamily="2" charset="2"/>
              <a:buChar char="Ø"/>
            </a:pPr>
            <a:r>
              <a:rPr lang="ru-RU" sz="2000" dirty="0">
                <a:latin typeface="Arial" panose="020B0604020202020204" pitchFamily="34" charset="0"/>
              </a:rPr>
              <a:t>Около качелей лучше не играть, а когда качаешься сам – смотри, чтобы не ударить других, предупреждай их.</a:t>
            </a:r>
          </a:p>
          <a:p>
            <a:pPr marL="342900" indent="-342900" algn="ctr" eaLnBrk="1" hangingPunct="1">
              <a:buFont typeface="Wingdings" panose="05000000000000000000" pitchFamily="2" charset="2"/>
              <a:buChar char="Ø"/>
            </a:pPr>
            <a:r>
              <a:rPr lang="ru-RU" sz="2000" dirty="0">
                <a:latin typeface="Arial" panose="020B0604020202020204" pitchFamily="34" charset="0"/>
              </a:rPr>
              <a:t>Колодцы, канавы и открытые люки – не место для игр, из них трудно выбраться, там может быть кипяток.</a:t>
            </a:r>
          </a:p>
          <a:p>
            <a:pPr marL="342900" indent="-342900" algn="ctr" eaLnBrk="1" hangingPunct="1">
              <a:buFont typeface="Wingdings" panose="05000000000000000000" pitchFamily="2" charset="2"/>
              <a:buChar char="Ø"/>
            </a:pPr>
            <a:r>
              <a:rPr lang="ru-RU" sz="2000" dirty="0">
                <a:latin typeface="Arial" panose="020B0604020202020204" pitchFamily="34" charset="0"/>
              </a:rPr>
              <a:t>Смотри под ноги – ничего не найдешь, так хоть нос не расшибешь!</a:t>
            </a:r>
          </a:p>
          <a:p>
            <a:pPr marL="342900" indent="-342900" algn="ctr" eaLnBrk="1" hangingPunct="1">
              <a:buFont typeface="Wingdings" panose="05000000000000000000" pitchFamily="2" charset="2"/>
              <a:buChar char="Ø"/>
            </a:pPr>
            <a:r>
              <a:rPr lang="ru-RU" sz="2000" dirty="0">
                <a:latin typeface="Arial" panose="020B0604020202020204" pitchFamily="34" charset="0"/>
              </a:rPr>
              <a:t>Высоко забираться можно только под страховкой взрослого на специальные детские горки, турники, лестницы.</a:t>
            </a:r>
          </a:p>
          <a:p>
            <a:pPr marL="342900" indent="-342900" algn="ctr" eaLnBrk="1" hangingPunct="1">
              <a:buFont typeface="Wingdings" panose="05000000000000000000" pitchFamily="2" charset="2"/>
              <a:buChar char="Ø"/>
            </a:pPr>
            <a:r>
              <a:rPr lang="ru-RU" sz="2000" dirty="0">
                <a:latin typeface="Arial" panose="020B0604020202020204" pitchFamily="34" charset="0"/>
              </a:rPr>
              <a:t>Нельзя ползать по крышам, деревьям</a:t>
            </a:r>
            <a:r>
              <a:rPr lang="ru-RU" sz="2000" dirty="0" smtClean="0">
                <a:latin typeface="Arial" panose="020B0604020202020204" pitchFamily="34" charset="0"/>
              </a:rPr>
              <a:t>!</a:t>
            </a:r>
          </a:p>
          <a:p>
            <a:pPr marL="342900" indent="-342900" algn="ctr" eaLnBrk="1" hangingPunct="1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Arial" panose="020B0604020202020204" pitchFamily="34" charset="0"/>
              </a:rPr>
              <a:t>Нельзя играть с палками, с ветками  и с острыми предметами!</a:t>
            </a:r>
            <a:endParaRPr lang="ru-RU" sz="2000" dirty="0">
              <a:latin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5029200"/>
            <a:ext cx="1547447" cy="18288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8984" y="124856"/>
            <a:ext cx="937816" cy="151222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555309"/>
            <a:ext cx="1717088" cy="122649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499" y="126521"/>
            <a:ext cx="832201" cy="160552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5715000"/>
            <a:ext cx="2743200" cy="122758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80231" y="3425374"/>
            <a:ext cx="868519" cy="994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358" y="3581400"/>
            <a:ext cx="1332986" cy="84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7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 animBg="1"/>
      <p:bldP spid="3072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41" y="282388"/>
            <a:ext cx="8646459" cy="637390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69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59" y="322730"/>
            <a:ext cx="8243047" cy="607807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956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928662" y="214290"/>
            <a:ext cx="6500858" cy="1077218"/>
          </a:xfrm>
          <a:prstGeom prst="rect">
            <a:avLst/>
          </a:prstGeom>
          <a:gradFill flip="none" rotWithShape="1">
            <a:gsLst>
              <a:gs pos="0">
                <a:srgbClr val="FF66FF">
                  <a:tint val="66000"/>
                  <a:satMod val="160000"/>
                </a:srgbClr>
              </a:gs>
              <a:gs pos="50000">
                <a:srgbClr val="FF66FF">
                  <a:tint val="44500"/>
                  <a:satMod val="160000"/>
                </a:srgbClr>
              </a:gs>
              <a:gs pos="100000">
                <a:srgbClr val="FF66FF">
                  <a:tint val="23500"/>
                  <a:satMod val="160000"/>
                </a:srgbClr>
              </a:gs>
            </a:gsLst>
            <a:lin ang="2700000" scaled="1"/>
            <a:tileRect/>
          </a:gradFill>
          <a:ln w="571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Правила  поведения  на прогулке  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3200" b="1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лесу, парке, на лугу</a:t>
            </a:r>
            <a:endParaRPr kumimoji="0" lang="ru-RU" sz="3200" b="1" u="none" strike="noStrike" normalizeH="0" baseline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82348" y="3489709"/>
            <a:ext cx="3421466" cy="830997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28575">
            <a:solidFill>
              <a:srgbClr val="FF0000"/>
            </a:solidFill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 Нельзя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оставлять мусор, даже закапывать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47" y="1355868"/>
            <a:ext cx="3421466" cy="231850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3489708"/>
            <a:ext cx="5010150" cy="32013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73706" y="3039035"/>
            <a:ext cx="34871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Нельзя разводить костер 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6119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13" y="121024"/>
            <a:ext cx="4912468" cy="66159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68789" y="537882"/>
            <a:ext cx="32138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Губить природу – разорять гнезда птиц, норки мелких животных, муравейники, осиные гнезда, ломать живые ветки деревьев, растаптывать и пинать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грибы 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159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41" y="954739"/>
            <a:ext cx="5849471" cy="4572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75612" y="806824"/>
            <a:ext cx="240702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Пробовать незнакомые ягоды и грибы (можно отравиться), рвать цветы (они завянут уже через полчаса), ломать руками стебли растений (некоторые могут быть ядовиты или вызвать аллергию);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524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20" y="163606"/>
            <a:ext cx="3482228" cy="31847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758" y="3348316"/>
            <a:ext cx="4246750" cy="338865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20671" y="163606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ru-RU" sz="2400" dirty="0">
                <a:solidFill>
                  <a:srgbClr val="FF0000"/>
                </a:solidFill>
              </a:rPr>
              <a:t>Громко кричать без </a:t>
            </a:r>
            <a:r>
              <a:rPr lang="ru-RU" sz="2400" dirty="0" smtClean="0">
                <a:solidFill>
                  <a:srgbClr val="FF0000"/>
                </a:solidFill>
              </a:rPr>
              <a:t>необходимости, слушать музыку.</a:t>
            </a: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45459" y="4020671"/>
            <a:ext cx="36038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Трогать животных и тем более забирать их из леса. Животное или птица, если они позволили себя поймать, могут быть больны, и это опасно.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23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259"/>
            <a:ext cx="8229600" cy="1659591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причины несчастных случаев на природе: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386" name="Содержимое 4" descr="nature 22.gif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285749" y="2017059"/>
            <a:ext cx="8481733" cy="4840941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14"/>
          </p:nvPr>
        </p:nvSpPr>
        <p:spPr>
          <a:xfrm>
            <a:off x="3786188" y="1920875"/>
            <a:ext cx="5072062" cy="4579938"/>
          </a:xfrm>
        </p:spPr>
        <p:txBody>
          <a:bodyPr/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30236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2400" y="1295401"/>
            <a:ext cx="8991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Пчелиный  укус – вещь  неприятная  и  болезненная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 не  злитесь  на  пчёл.  Пчёлы – мирные  существа.   Они  не  нападают  ради  удовольствия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819" y="126675"/>
            <a:ext cx="1094836" cy="11730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91916">
            <a:off x="7951807" y="676763"/>
            <a:ext cx="885825" cy="9715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81237">
            <a:off x="3397636" y="4299240"/>
            <a:ext cx="624418" cy="6848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93382">
            <a:off x="6843164" y="3948947"/>
            <a:ext cx="885825" cy="9715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891" y="3692709"/>
            <a:ext cx="2689895" cy="268989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885" y="4103829"/>
            <a:ext cx="2456006" cy="245600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13167">
            <a:off x="8445062" y="2525539"/>
            <a:ext cx="595152" cy="65274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43813">
            <a:off x="8073546" y="4513745"/>
            <a:ext cx="665993" cy="73044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275" y="4479255"/>
            <a:ext cx="3372579" cy="22483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0" y="126675"/>
            <a:ext cx="47838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ОПАСНЫЕ     </a:t>
            </a:r>
            <a:r>
              <a:rPr lang="ru-RU" sz="28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НАСЕКОМЫЕ</a:t>
            </a:r>
          </a:p>
          <a:p>
            <a:r>
              <a:rPr lang="ru-RU" dirty="0" smtClean="0"/>
              <a:t> </a:t>
            </a:r>
            <a:endParaRPr lang="ru-RU" dirty="0"/>
          </a:p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578224" y="2472364"/>
            <a:ext cx="24604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Модница  крылатая,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Платье  полосатое.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Ростом  хоть  и  кроха,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Укусит  - будет  плохо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81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1785918" y="214290"/>
            <a:ext cx="6072230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3600" b="1" i="0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Помощь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1" i="0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укусах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000100" y="1000108"/>
            <a:ext cx="7429552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Если  ребенку  ужалила  медоносная пчела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428596" y="1571612"/>
            <a:ext cx="8501122" cy="5016758"/>
          </a:xfrm>
          <a:prstGeom prst="rect">
            <a:avLst/>
          </a:prstGeom>
          <a:solidFill>
            <a:srgbClr val="CCFF99"/>
          </a:solidFill>
          <a:ln w="9525">
            <a:solidFill>
              <a:srgbClr val="00FF99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                           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- Удалите  жало. Если жало не удается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                                     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захватить, попробуйте осторожно поддеть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                                     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его ногтем или ножом. Не пытайтесь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                                     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выдавить жало пинцетом. Если жало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                                     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находится  глубоко  и вытащить его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                                     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невозможно, обратитесь за помощью  к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                                      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врачу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Промойте место укуса теплой водой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с мылом. Для уменьшения боли можно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применить холодный компресс.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- Принять антигистаминные препараты (тавегил,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супрастин, </a:t>
            </a:r>
            <a:r>
              <a:rPr kumimoji="0" lang="ru-RU" sz="2000" b="0" i="0" u="none" strike="noStrike" cap="none" normalizeH="0" dirty="0" err="1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зодак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Наложите на место укуса холодный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компресс или чистую влажную повязку: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это уменьшит   боль и отек.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3" name="Picture 5" descr="HealthTapGallery_Bee_sting_1-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334" y="1571612"/>
            <a:ext cx="2891138" cy="22860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09160398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428596" y="1126608"/>
            <a:ext cx="4640945" cy="34778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После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прогулки  в лесу надо  внимательно  осмотреть  свое тело  и волосы и,  если обнаружишь  клеща,  попросить взрослого   удалить  его.</a:t>
            </a:r>
          </a:p>
          <a:p>
            <a:pPr lvl="8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2000" dirty="0" smtClean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Клещи  любят влажные  затемненные  места с высокой  травой.  Они цепляются  к одежде  человека   или шерсти животных. Если такого клеща  не снять  во время  с одежды, он заползает  под нее,  в укромные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61" name="Picture 5" descr="http://www.cirrusimage.com/Arachnid/american_dog_tick_800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00634" y="510988"/>
            <a:ext cx="3429024" cy="23545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7957940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0" y="-76200"/>
            <a:ext cx="9062336" cy="7491413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сожалению не все люди желают нам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добра. Поэтому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надо знать, как вести себя в различных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незнакомыми   людьми</a:t>
            </a:r>
            <a:r>
              <a:rPr lang="ru-RU" sz="2000" dirty="0">
                <a:latin typeface="Comic Sans MS" panose="030F0702030302020204" pitchFamily="66" charset="0"/>
              </a:rPr>
              <a:t>.</a:t>
            </a:r>
          </a:p>
          <a:p>
            <a:pPr algn="ctr">
              <a:buNone/>
            </a:pPr>
            <a:r>
              <a:rPr lang="ru-RU" sz="2000" dirty="0">
                <a:latin typeface="Comic Sans MS" panose="030F0702030302020204" pitchFamily="66" charset="0"/>
              </a:rPr>
              <a:t>	</a:t>
            </a:r>
            <a:r>
              <a:rPr lang="ru-RU" sz="2000" b="1" dirty="0">
                <a:solidFill>
                  <a:srgbClr val="FF9900"/>
                </a:solidFill>
              </a:rPr>
              <a:t> </a:t>
            </a:r>
            <a:r>
              <a:rPr lang="ru-RU" sz="2000" b="1" dirty="0">
                <a:solidFill>
                  <a:srgbClr val="FF0000"/>
                </a:solidFill>
              </a:rPr>
              <a:t>Главное условие безопасности возможность избежать непосредственного контакта с преступником, </a:t>
            </a:r>
            <a:r>
              <a:rPr lang="ru-RU" sz="2000" b="1" dirty="0" smtClean="0">
                <a:solidFill>
                  <a:srgbClr val="FF0000"/>
                </a:solidFill>
              </a:rPr>
              <a:t>т. е.  </a:t>
            </a:r>
            <a:r>
              <a:rPr lang="ru-RU" sz="2000" b="1" dirty="0">
                <a:solidFill>
                  <a:srgbClr val="FF0000"/>
                </a:solidFill>
              </a:rPr>
              <a:t>не стать </a:t>
            </a:r>
            <a:r>
              <a:rPr lang="ru-RU" sz="2000" b="1" dirty="0" smtClean="0">
                <a:solidFill>
                  <a:srgbClr val="FF0000"/>
                </a:solidFill>
              </a:rPr>
              <a:t>жертвой</a:t>
            </a:r>
            <a:r>
              <a:rPr lang="ru-RU" sz="2000" b="1" dirty="0" smtClean="0">
                <a:solidFill>
                  <a:srgbClr val="FF9900"/>
                </a:solidFill>
              </a:rPr>
              <a:t>.</a:t>
            </a:r>
          </a:p>
          <a:p>
            <a:pPr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многих стран считает обязательным для любого ребенка закон четырех «не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разговаривай с незнакомцем;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садись к незнакомцу в машину;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играй по дороге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домой;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гуляй с наступлением темноты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Незнакомец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63C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любой человек, которого не знает сам ребенок.</a:t>
            </a:r>
          </a:p>
          <a:p>
            <a:pPr algn="just" eaLnBrk="1" hangingPunct="1">
              <a:buFontTx/>
              <a:buNone/>
            </a:pPr>
            <a:r>
              <a:rPr lang="ru-RU" sz="2000" dirty="0" smtClean="0">
                <a:solidFill>
                  <a:srgbClr val="063CD4"/>
                </a:solidFill>
                <a:latin typeface="Comic Sans MS" panose="030F0702030302020204" pitchFamily="66" charset="0"/>
              </a:rPr>
              <a:t>		</a:t>
            </a:r>
          </a:p>
        </p:txBody>
      </p:sp>
      <p:pic>
        <p:nvPicPr>
          <p:cNvPr id="3077" name="Picture 5" descr="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124896"/>
            <a:ext cx="2057400" cy="2012037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Копия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438400"/>
            <a:ext cx="1643409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4539386"/>
            <a:ext cx="4229483" cy="22457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4534151"/>
            <a:ext cx="4300765" cy="228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74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572560" cy="507209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Ядовитые растения </a:t>
            </a:r>
            <a:r>
              <a:rPr lang="ru-RU" dirty="0" smtClean="0"/>
              <a:t>– </a:t>
            </a:r>
            <a:br>
              <a:rPr lang="ru-RU" dirty="0" smtClean="0"/>
            </a:br>
            <a:r>
              <a:rPr lang="ru-RU" dirty="0" smtClean="0"/>
              <a:t>это те растения, которые содержат ядовитые вещества, вызывающие отравления у людей.</a:t>
            </a:r>
            <a:br>
              <a:rPr lang="ru-RU" dirty="0" smtClean="0"/>
            </a:br>
            <a:r>
              <a:rPr lang="ru-RU" dirty="0" smtClean="0"/>
              <a:t>Отравление может привести к тяжелому заболеванию и даже к смерти.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6181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00034" y="214290"/>
            <a:ext cx="8143932" cy="646331"/>
          </a:xfrm>
          <a:prstGeom prst="rect">
            <a:avLst/>
          </a:prstGeom>
          <a:solidFill>
            <a:srgbClr val="CCFFFF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</a:t>
            </a:r>
            <a:r>
              <a:rPr kumimoji="0" lang="ru-RU" sz="3600" b="1" i="0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Ядовитые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1" i="0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растения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500034" y="1286989"/>
            <a:ext cx="7858180" cy="4678204"/>
          </a:xfrm>
          <a:prstGeom prst="rect">
            <a:avLst/>
          </a:prstGeom>
          <a:solidFill>
            <a:srgbClr val="CCFFFF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7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Борщевик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выделяет  ядовитое вещество, которое сильно обжигает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кожу.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Волчье  лыко  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вороний глаз – красивые ягоды,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но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они ядовитые, ими можно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отравиться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1" name="Picture 7" descr="http://xherbs.ru/wp-content/uploads/2012/12/volflyk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195095"/>
            <a:ext cx="2701655" cy="185738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1033" name="Picture 9" descr="http://www.interfax.by/files/2015-05/1184936-311233-16x1890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7670" y="4860277"/>
            <a:ext cx="2286016" cy="178595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963" y="3052483"/>
            <a:ext cx="2389397" cy="1416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0347002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352800" y="-228600"/>
            <a:ext cx="534837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720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libri"/>
              </a:rPr>
              <a:t>бузина</a:t>
            </a:r>
            <a:endParaRPr lang="ru-RU" sz="7200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libri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3352800" y="760179"/>
            <a:ext cx="57912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Arial" charset="0"/>
              </a:rPr>
              <a:t>У бузины ядовиты листья, цветки, незрелые плоды.   </a:t>
            </a:r>
            <a:br>
              <a:rPr lang="ru-RU" dirty="0" smtClean="0">
                <a:solidFill>
                  <a:prstClr val="black"/>
                </a:solidFill>
                <a:latin typeface="Arial" charset="0"/>
              </a:rPr>
            </a:br>
            <a:r>
              <a:rPr lang="ru-RU" dirty="0" smtClean="0">
                <a:solidFill>
                  <a:srgbClr val="FF0000"/>
                </a:solidFill>
                <a:latin typeface="Arial" charset="0"/>
              </a:rPr>
              <a:t>Основные симптомы отравления </a:t>
            </a:r>
            <a:r>
              <a:rPr lang="ru-RU" dirty="0" smtClean="0">
                <a:solidFill>
                  <a:prstClr val="black"/>
                </a:solidFill>
                <a:latin typeface="Arial" charset="0"/>
              </a:rPr>
              <a:t>- головокружение, головная боль,</a:t>
            </a:r>
          </a:p>
          <a:p>
            <a:r>
              <a:rPr lang="ru-RU" dirty="0" smtClean="0">
                <a:solidFill>
                  <a:prstClr val="black"/>
                </a:solidFill>
                <a:latin typeface="Arial" charset="0"/>
              </a:rPr>
              <a:t> слабость, </a:t>
            </a:r>
            <a:r>
              <a:rPr lang="ru-RU" dirty="0" err="1" smtClean="0">
                <a:solidFill>
                  <a:prstClr val="black"/>
                </a:solidFill>
                <a:latin typeface="Arial" charset="0"/>
              </a:rPr>
              <a:t>першение</a:t>
            </a:r>
            <a:r>
              <a:rPr lang="ru-RU" dirty="0" smtClean="0">
                <a:solidFill>
                  <a:prstClr val="black"/>
                </a:solidFill>
                <a:latin typeface="Arial" charset="0"/>
              </a:rPr>
              <a:t> в горле, боли в животе, тошнота, рвота.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9160"/>
            <a:ext cx="2791364" cy="18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36662" y="1830825"/>
            <a:ext cx="3276600" cy="2844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535270" y="4419600"/>
            <a:ext cx="2644403" cy="2530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3200400" y="2606838"/>
            <a:ext cx="571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3600" dirty="0" smtClean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</a:rPr>
              <a:t>Паслён      сладко-горький </a:t>
            </a:r>
            <a:endParaRPr lang="ru-RU" sz="3600" dirty="0">
              <a:ln w="24500" cmpd="dbl">
                <a:solidFill>
                  <a:srgbClr val="C0504D">
                    <a:shade val="85000"/>
                    <a:satMod val="155000"/>
                  </a:srgb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9938" y="3143628"/>
            <a:ext cx="582786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solidFill>
                  <a:prstClr val="black"/>
                </a:solidFill>
                <a:latin typeface="Calibri"/>
              </a:rPr>
              <a:t>Симптомы отравления паслёном сладко-горьким - боли в животе, </a:t>
            </a:r>
            <a:r>
              <a:rPr lang="ru-RU" dirty="0" smtClean="0">
                <a:solidFill>
                  <a:prstClr val="black"/>
                </a:solidFill>
                <a:latin typeface="Calibri"/>
              </a:rPr>
              <a:t>тошнота</a:t>
            </a:r>
            <a:r>
              <a:rPr lang="ru-RU" dirty="0">
                <a:solidFill>
                  <a:prstClr val="black"/>
                </a:solidFill>
                <a:latin typeface="Calibri"/>
              </a:rPr>
              <a:t>, рвота, угнетение двигательной и психической </a:t>
            </a:r>
            <a:r>
              <a:rPr lang="ru-RU" dirty="0" smtClean="0">
                <a:solidFill>
                  <a:prstClr val="black"/>
                </a:solidFill>
                <a:latin typeface="Calibri"/>
              </a:rPr>
              <a:t>активности</a:t>
            </a:r>
            <a:r>
              <a:rPr lang="ru-RU" dirty="0">
                <a:solidFill>
                  <a:prstClr val="black"/>
                </a:solidFill>
                <a:latin typeface="Calibri"/>
              </a:rPr>
              <a:t>,  затруднение дыхания, сердечно-сосудистая недостаточность.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srgbClr val="FF0000"/>
                </a:solidFill>
                <a:latin typeface="Calibri"/>
              </a:rPr>
              <a:t> Первая помощь – промывание желудка. </a:t>
            </a:r>
            <a:r>
              <a:rPr lang="ru-RU" sz="2000" b="0" dirty="0">
                <a:solidFill>
                  <a:srgbClr val="FF0000"/>
                </a:solidFill>
                <a:latin typeface="Calibri"/>
              </a:rPr>
              <a:t/>
            </a:r>
            <a:br>
              <a:rPr lang="ru-RU" sz="2000" b="0" dirty="0">
                <a:solidFill>
                  <a:srgbClr val="FF0000"/>
                </a:solidFill>
                <a:latin typeface="Calibri"/>
              </a:rPr>
            </a:br>
            <a:endParaRPr lang="ru-RU" sz="2000" b="0" dirty="0">
              <a:solidFill>
                <a:srgbClr val="FF0000"/>
              </a:solidFill>
              <a:latin typeface="Calibri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9591" y="4651698"/>
            <a:ext cx="2305679" cy="217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745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785786" y="428604"/>
            <a:ext cx="7143800" cy="6001643"/>
          </a:xfrm>
          <a:prstGeom prst="rect">
            <a:avLst/>
          </a:prstGeom>
          <a:solidFill>
            <a:srgbClr val="CCFFFF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7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Лютик   едкий  в  народе называют  «куриная слепота», его  сок вызывает зуд в глазах и даже потерю зрения.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Дурман  цветет  с июня до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самой     осени   крупными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белыми  одиночными цветами.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Дурман – одно   из   наиболее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ядовитых   растений.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Ядовитые  растения   никогда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нельзя   трогать.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 descr="ranunculus_acris_ca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642918"/>
            <a:ext cx="2786082" cy="250033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1507" name="Picture 3" descr="105656_html_218b03d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3143248"/>
            <a:ext cx="2643206" cy="2514603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15998824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Konwalia_w_deszczu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0063" y="457200"/>
            <a:ext cx="8072437" cy="624522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1" y="1142999"/>
            <a:ext cx="7467600" cy="1066801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Всё растение ландыша ядовито!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4878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928688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Признаки отравления: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698" name="Содержимое 4" descr="Ill Stomach.jpg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428625" y="1928813"/>
            <a:ext cx="2786063" cy="4311650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14"/>
          </p:nvPr>
        </p:nvSpPr>
        <p:spPr>
          <a:xfrm>
            <a:off x="3786188" y="1428750"/>
            <a:ext cx="4900612" cy="5143500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Головная боль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Шум в ушах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Головокружение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Рвота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Расстройство кишечника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Редкий пульс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Сужение зрачков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Отек слизистой оболочки языка, губ, гортани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Затрудненное дыхание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В тяжелых случаях развиваются судороги</a:t>
            </a:r>
            <a:endParaRPr lang="ru-RU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21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04850"/>
            <a:ext cx="9144000" cy="509588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Первая помощь при  отравлении: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22" name="Содержимое 4" descr="oksuruk.jpg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357188" y="1896035"/>
            <a:ext cx="3429000" cy="4247590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14"/>
          </p:nvPr>
        </p:nvSpPr>
        <p:spPr>
          <a:xfrm>
            <a:off x="3929063" y="1721224"/>
            <a:ext cx="5214937" cy="4851026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Нельзя поддаваться панике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Действовать быстро и решительно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Надо попытаться вызвать рвоту и промыть желудок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Надо выпить несколько стаканов теплой воды с добавлением в каждый стакан  1 – 2 чайные ложки соли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Затем вызвать рвоту, надавив двумя пальцами на корень языка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Повторить несколько раз процедуру до появления воды</a:t>
            </a:r>
            <a:endParaRPr lang="ru-RU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530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2"/>
          <a:stretch>
            <a:fillRect/>
          </a:stretch>
        </p:blipFill>
        <p:spPr>
          <a:xfrm>
            <a:off x="688975" y="626063"/>
            <a:ext cx="7756525" cy="941800"/>
          </a:xfrm>
        </p:spPr>
      </p:pic>
      <p:sp>
        <p:nvSpPr>
          <p:cNvPr id="31746" name="TextBox 2"/>
          <p:cNvSpPr txBox="1">
            <a:spLocks noChangeArrowheads="1"/>
          </p:cNvSpPr>
          <p:nvPr/>
        </p:nvSpPr>
        <p:spPr bwMode="auto">
          <a:xfrm>
            <a:off x="4143375" y="3857625"/>
            <a:ext cx="2500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pic>
        <p:nvPicPr>
          <p:cNvPr id="31747" name="Picture 2" descr="D:\МОЯ АТТЕСТАЦИЯ\для презентаций ОБЖ\3 ядовитые растения\фото\sleep-apnea-in-children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88" y="1444625"/>
            <a:ext cx="5929312" cy="502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81519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381000"/>
            <a:ext cx="9095182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5400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Не рви в природе  </a:t>
            </a:r>
            <a:r>
              <a:rPr lang="ru-RU" sz="5400" spc="50" dirty="0" err="1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неизвест</a:t>
            </a:r>
            <a:r>
              <a:rPr lang="ru-RU" sz="5400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-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5400" spc="50" dirty="0" err="1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н</a:t>
            </a:r>
            <a:r>
              <a:rPr lang="ru-RU" sz="5400" spc="50" dirty="0" err="1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ые</a:t>
            </a:r>
            <a:r>
              <a:rPr lang="ru-RU" sz="5400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  тебе растения!        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5400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Часто очень красивые  </a:t>
            </a:r>
            <a:r>
              <a:rPr lang="ru-RU" sz="5400" spc="50" dirty="0" err="1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расте</a:t>
            </a:r>
            <a:r>
              <a:rPr lang="ru-RU" sz="5400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-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5400" spc="50" dirty="0" err="1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ния</a:t>
            </a:r>
            <a:r>
              <a:rPr lang="ru-RU" sz="5400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  являются ядовитыми.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5400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Не ешь незнакомые ягоды!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5400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                </a:t>
            </a:r>
            <a:endParaRPr lang="ru-RU" sz="5400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/>
            </a:endParaRPr>
          </a:p>
        </p:txBody>
      </p:sp>
      <p:pic>
        <p:nvPicPr>
          <p:cNvPr id="4" name="Picture 9" descr="b13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733799" y="4604953"/>
            <a:ext cx="1963469" cy="2102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http://fantasyflash.ru/anime/flowers/image/flowers24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705599" y="4724400"/>
            <a:ext cx="2188207" cy="19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7" descr="b3b0a067af846a956f8a9cc4e9a7dfe5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372388" y="1143000"/>
            <a:ext cx="1581132" cy="1265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0" descr="4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61390" y="4724400"/>
            <a:ext cx="1569646" cy="19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1968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500034" y="599010"/>
            <a:ext cx="8072494" cy="461665"/>
          </a:xfrm>
          <a:prstGeom prst="rect">
            <a:avLst/>
          </a:prstGeom>
          <a:solidFill>
            <a:srgbClr val="CCCCFF"/>
          </a:solidFill>
          <a:ln w="38100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57158" y="1500174"/>
            <a:ext cx="8429684" cy="4524315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2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Отправляясь  в лес, надевай высокую  прочную обувь;</a:t>
            </a:r>
          </a:p>
          <a:p>
            <a:pPr lvl="4" fontAlgn="base">
              <a:spcBef>
                <a:spcPct val="0"/>
              </a:spcBef>
              <a:spcAft>
                <a:spcPct val="0"/>
              </a:spcAf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4" fontAlgn="base">
              <a:spcBef>
                <a:spcPct val="0"/>
              </a:spcBef>
              <a:spcAft>
                <a:spcPct val="0"/>
              </a:spcAf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4" fontAlgn="base">
              <a:spcBef>
                <a:spcPct val="0"/>
              </a:spcBef>
              <a:spcAft>
                <a:spcPct val="0"/>
              </a:spcAf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Змея не нападает на человека.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Напротив, при встрече с ним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она старается уступить дорогу.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 в лесу  в густой траве человек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нечаянно  может наступить на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змею, и она, защищаясь, кусает.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Будь  внимательным – змеи  иногда заползают  и на дачные  участки.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3" name="Picture 3" descr="Medjanka_obyknovennaja_previe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2143116"/>
            <a:ext cx="3357586" cy="2928958"/>
          </a:xfrm>
          <a:prstGeom prst="rect">
            <a:avLst/>
          </a:prstGeom>
          <a:ln w="190500" cap="sq">
            <a:solidFill>
              <a:srgbClr val="CCCCFF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683545090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Текст 5"/>
          <p:cNvSpPr>
            <a:spLocks noGrp="1"/>
          </p:cNvSpPr>
          <p:nvPr>
            <p:ph idx="1"/>
          </p:nvPr>
        </p:nvSpPr>
        <p:spPr>
          <a:xfrm>
            <a:off x="457200" y="1600200"/>
            <a:ext cx="5900738" cy="4525963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533400" indent="-533400" algn="ctr" eaLnBrk="1" hangingPunct="1">
              <a:lnSpc>
                <a:spcPct val="80000"/>
              </a:lnSpc>
              <a:spcBef>
                <a:spcPct val="0"/>
              </a:spcBef>
            </a:pPr>
            <a:endParaRPr lang="ru-RU" sz="2800" b="1" dirty="0" smtClean="0"/>
          </a:p>
          <a:p>
            <a:pPr marL="533400" indent="-53340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sz="2800" b="1" dirty="0" smtClean="0">
                <a:solidFill>
                  <a:srgbClr val="063CD4"/>
                </a:solidFill>
              </a:rPr>
              <a:t>а)</a:t>
            </a:r>
            <a:r>
              <a:rPr lang="ru-RU" sz="2800" dirty="0" smtClean="0">
                <a:solidFill>
                  <a:srgbClr val="063CD4"/>
                </a:solidFill>
              </a:rPr>
              <a:t> буду всеми силами сопротивляться;</a:t>
            </a:r>
          </a:p>
          <a:p>
            <a:pPr marL="533400" indent="-533400" eaLnBrk="1" hangingPunct="1">
              <a:lnSpc>
                <a:spcPct val="80000"/>
              </a:lnSpc>
              <a:spcBef>
                <a:spcPct val="0"/>
              </a:spcBef>
            </a:pPr>
            <a:endParaRPr lang="ru-RU" sz="2800" b="1" dirty="0" smtClean="0">
              <a:solidFill>
                <a:srgbClr val="063CD4"/>
              </a:solidFill>
            </a:endParaRPr>
          </a:p>
          <a:p>
            <a:pPr marL="533400" indent="-53340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sz="2800" b="1" dirty="0" smtClean="0">
                <a:solidFill>
                  <a:srgbClr val="063CD4"/>
                </a:solidFill>
              </a:rPr>
              <a:t>б)</a:t>
            </a:r>
            <a:r>
              <a:rPr lang="ru-RU" sz="2800" dirty="0" smtClean="0">
                <a:solidFill>
                  <a:srgbClr val="063CD4"/>
                </a:solidFill>
              </a:rPr>
              <a:t> буду заговаривать ему зубы </a:t>
            </a:r>
          </a:p>
          <a:p>
            <a:pPr marL="533400" indent="-53340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sz="2800" dirty="0" smtClean="0">
                <a:solidFill>
                  <a:srgbClr val="063CD4"/>
                </a:solidFill>
              </a:rPr>
              <a:t>и употреблять оскорбительные слова;</a:t>
            </a:r>
          </a:p>
          <a:p>
            <a:pPr marL="533400" indent="-533400" eaLnBrk="1" hangingPunct="1">
              <a:lnSpc>
                <a:spcPct val="80000"/>
              </a:lnSpc>
              <a:spcBef>
                <a:spcPct val="0"/>
              </a:spcBef>
            </a:pPr>
            <a:endParaRPr lang="ru-RU" sz="2800" b="1" dirty="0" smtClean="0">
              <a:solidFill>
                <a:srgbClr val="063CD4"/>
              </a:solidFill>
            </a:endParaRPr>
          </a:p>
          <a:p>
            <a:pPr marL="533400" indent="-53340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sz="2800" b="1" dirty="0" smtClean="0">
                <a:solidFill>
                  <a:srgbClr val="063CD4"/>
                </a:solidFill>
              </a:rPr>
              <a:t>в)</a:t>
            </a:r>
            <a:r>
              <a:rPr lang="ru-RU" sz="2800" dirty="0" smtClean="0">
                <a:solidFill>
                  <a:srgbClr val="063CD4"/>
                </a:solidFill>
              </a:rPr>
              <a:t> не буду оказывать </a:t>
            </a:r>
          </a:p>
          <a:p>
            <a:pPr marL="533400" indent="-53340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sz="2800" dirty="0" smtClean="0">
                <a:solidFill>
                  <a:srgbClr val="063CD4"/>
                </a:solidFill>
              </a:rPr>
              <a:t>никакого сопротивления;</a:t>
            </a:r>
          </a:p>
          <a:p>
            <a:pPr marL="533400" indent="-533400" eaLnBrk="1" hangingPunct="1">
              <a:lnSpc>
                <a:spcPct val="80000"/>
              </a:lnSpc>
              <a:spcBef>
                <a:spcPct val="0"/>
              </a:spcBef>
            </a:pPr>
            <a:endParaRPr lang="ru-RU" sz="2800" b="1" dirty="0" smtClean="0">
              <a:solidFill>
                <a:srgbClr val="063CD4"/>
              </a:solidFill>
            </a:endParaRPr>
          </a:p>
          <a:p>
            <a:pPr marL="533400" indent="-53340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sz="2800" b="1" dirty="0" smtClean="0">
                <a:solidFill>
                  <a:srgbClr val="063CD4"/>
                </a:solidFill>
              </a:rPr>
              <a:t>г)</a:t>
            </a:r>
            <a:r>
              <a:rPr lang="ru-RU" sz="2800" dirty="0" smtClean="0">
                <a:solidFill>
                  <a:srgbClr val="063CD4"/>
                </a:solidFill>
              </a:rPr>
              <a:t> постараюсь забрать оружие </a:t>
            </a:r>
          </a:p>
          <a:p>
            <a:pPr marL="533400" indent="-53340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sz="2800" dirty="0" smtClean="0">
                <a:solidFill>
                  <a:srgbClr val="063CD4"/>
                </a:solidFill>
              </a:rPr>
              <a:t>и применить его.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14313"/>
            <a:ext cx="8472488" cy="1203325"/>
          </a:xfrm>
        </p:spPr>
        <p:txBody>
          <a:bodyPr>
            <a:normAutofit fontScale="90000"/>
          </a:bodyPr>
          <a:lstStyle/>
          <a:p>
            <a:pPr marL="533400" indent="-533400" eaLnBrk="1" hangingPunct="1">
              <a:lnSpc>
                <a:spcPct val="80000"/>
              </a:lnSpc>
            </a:pPr>
            <a:r>
              <a:rPr lang="ru-RU" sz="2800" b="1" smtClean="0">
                <a:solidFill>
                  <a:srgbClr val="FF0000"/>
                </a:solidFill>
              </a:rPr>
              <a:t>Что  вы сделаете, </a:t>
            </a:r>
            <a:r>
              <a:rPr lang="ru-RU" b="1" smtClean="0">
                <a:solidFill>
                  <a:srgbClr val="FF0000"/>
                </a:solidFill>
              </a:rPr>
              <a:t/>
            </a:r>
            <a:br>
              <a:rPr lang="ru-RU" b="1" smtClean="0">
                <a:solidFill>
                  <a:srgbClr val="FF0000"/>
                </a:solidFill>
              </a:rPr>
            </a:br>
            <a:r>
              <a:rPr lang="ru-RU" sz="2800" b="1" smtClean="0">
                <a:solidFill>
                  <a:srgbClr val="FF0000"/>
                </a:solidFill>
              </a:rPr>
              <a:t>если  на  улице  вас  остановит</a:t>
            </a:r>
            <a:br>
              <a:rPr lang="ru-RU" sz="2800" b="1" smtClean="0">
                <a:solidFill>
                  <a:srgbClr val="FF0000"/>
                </a:solidFill>
              </a:rPr>
            </a:br>
            <a:r>
              <a:rPr lang="ru-RU" sz="2800" b="1" smtClean="0">
                <a:solidFill>
                  <a:srgbClr val="FF0000"/>
                </a:solidFill>
              </a:rPr>
              <a:t>вооруженный  преступник?</a:t>
            </a:r>
            <a:r>
              <a:rPr lang="ru-RU" b="1" smtClean="0">
                <a:solidFill>
                  <a:srgbClr val="FF0000"/>
                </a:solidFill>
              </a:rPr>
              <a:t/>
            </a:r>
            <a:br>
              <a:rPr lang="ru-RU" b="1" smtClean="0">
                <a:solidFill>
                  <a:srgbClr val="FF0000"/>
                </a:solidFill>
              </a:rPr>
            </a:br>
            <a:endParaRPr lang="ru-RU" smtClean="0"/>
          </a:p>
        </p:txBody>
      </p:sp>
      <p:pic>
        <p:nvPicPr>
          <p:cNvPr id="58371" name="Picture 2" descr="D:\рисунки\ColorVector\img\C07-15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801598"/>
            <a:ext cx="2337235" cy="275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15m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886200"/>
            <a:ext cx="2914694" cy="2655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0098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58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1000"/>
                                        <p:tgtEl>
                                          <p:spTgt spid="583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583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1000"/>
                                        <p:tgtEl>
                                          <p:spTgt spid="58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1000"/>
                                        <p:tgtEl>
                                          <p:spTgt spid="583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1000"/>
                                        <p:tgtEl>
                                          <p:spTgt spid="583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1000"/>
                                        <p:tgtEl>
                                          <p:spTgt spid="5837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58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583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 build="p"/>
      <p:bldP spid="6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500034" y="214290"/>
            <a:ext cx="8286808" cy="52322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 Если  ребенку укусила  ядовитая змея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357158" y="857232"/>
            <a:ext cx="8501122" cy="569386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Немедленно вызовите неотложную помощь или отправляйтесь  с ребенком  в больницу. Главное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– не терять времени. По возможности  позвоните  в больницу и попросите, чтобы противоядие было подготовлено к вашему  приезду.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- Не давайте  ребенку  никаких лекарств, еды или питья.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- Не накладывайте жгут, не надрезайте ранку, не пытайтесь  отсасывать яд: все  это может принести больше вреда, чем пользы.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638852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85786" y="285728"/>
            <a:ext cx="7358114" cy="584775"/>
          </a:xfrm>
          <a:prstGeom prst="rect">
            <a:avLst/>
          </a:prstGeom>
          <a:solidFill>
            <a:srgbClr val="CCFFFF"/>
          </a:solidFill>
          <a:ln w="38100">
            <a:solidFill>
              <a:srgbClr val="7030A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Правила поведения  во время грозы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14282" y="1000108"/>
            <a:ext cx="8501122" cy="5632311"/>
          </a:xfrm>
          <a:prstGeom prst="rect">
            <a:avLst/>
          </a:prstGeom>
          <a:solidFill>
            <a:srgbClr val="CCFFFF"/>
          </a:solidFill>
          <a:ln w="57150">
            <a:solidFill>
              <a:srgbClr val="7030A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7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 время  грозы нельзя  прятаться  под  одинокими  высокими  деревьями, укрыться  можно под  низкорослыми  кустарниками. Если нет укрытия – нужно  лечь  на землю.</a:t>
            </a:r>
          </a:p>
          <a:p>
            <a:pPr lvl="7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 время  грозы  нельзя  бежать: считается,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 быстрое  движение, «притягивает»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молнию.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7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 время  грозы</a:t>
            </a:r>
          </a:p>
          <a:p>
            <a:pPr lvl="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нельзя  купаться, ловить  рыбу,  </a:t>
            </a:r>
          </a:p>
          <a:p>
            <a:pPr lvl="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находиться  на берегу  у воды.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7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Опасно  для жизни  запускать  воздушного  змея  во время  грозы.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hello_html_m20e1172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256"/>
            <a:ext cx="2786082" cy="21431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0" name="Рисунок 1" descr="397541401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2857496"/>
            <a:ext cx="2738440" cy="22860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33" name="Picture 9" descr="sogi7247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1214422"/>
            <a:ext cx="2928958" cy="20002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693377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357158" y="285728"/>
            <a:ext cx="8501122" cy="6370975"/>
          </a:xfrm>
          <a:prstGeom prst="rect">
            <a:avLst/>
          </a:prstGeom>
          <a:solidFill>
            <a:srgbClr val="CCFFFF"/>
          </a:solidFill>
          <a:ln w="9525">
            <a:solidFill>
              <a:srgbClr val="7030A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8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 время  грозы  нельзя  пользоваться  мобильным  телефоном,  электроприборами, следует  отключить  телевизор   и радио.</a:t>
            </a:r>
          </a:p>
          <a:p>
            <a:pPr lvl="8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Если  гроза  началась, когда  вы ехали в автомобиле, не нужно  из него выходить, безопаснее  остановиться   и в нем переждать       грозу.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lvl="8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 время  грозы  </a:t>
            </a:r>
          </a:p>
          <a:p>
            <a:pPr lvl="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нельзя  дотрагиваться  </a:t>
            </a:r>
          </a:p>
          <a:p>
            <a:pPr lvl="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 металлических предметов.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lvl="8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 время  грозы  нужно закрыть  окна и двери, чтобы не создавать  сквозняков.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5" name="Picture 5" descr="5052388d26dc28499d26b517ff7a7b5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500042"/>
            <a:ext cx="3214710" cy="19288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610" name="Picture 10" descr="g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857628"/>
            <a:ext cx="3286148" cy="25003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16450172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1"/>
          <p:cNvSpPr txBox="1">
            <a:spLocks noChangeArrowheads="1"/>
          </p:cNvSpPr>
          <p:nvPr/>
        </p:nvSpPr>
        <p:spPr bwMode="auto">
          <a:xfrm>
            <a:off x="395288" y="4931"/>
            <a:ext cx="5135179" cy="125395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sz="6600" b="1" i="1" dirty="0">
                <a:solidFill>
                  <a:srgbClr val="FF33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ea typeface="DejaVu Sans" charset="0"/>
                <a:cs typeface="DejaVu Sans" charset="0"/>
              </a:rPr>
              <a:t> </a:t>
            </a:r>
            <a:r>
              <a:rPr lang="ru-RU" sz="4000" b="1" i="1" dirty="0">
                <a:solidFill>
                  <a:srgbClr val="5C85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cida Sans" panose="020B0602030504020204" pitchFamily="34" charset="0"/>
                <a:ea typeface="DejaVu Sans" charset="0"/>
                <a:cs typeface="DejaVu Sans" charset="0"/>
              </a:rPr>
              <a:t>                 СОБАКИ</a:t>
            </a:r>
          </a:p>
        </p:txBody>
      </p:sp>
      <p:sp>
        <p:nvSpPr>
          <p:cNvPr id="25603" name="Text Box 2"/>
          <p:cNvSpPr txBox="1">
            <a:spLocks noChangeArrowheads="1"/>
          </p:cNvSpPr>
          <p:nvPr/>
        </p:nvSpPr>
        <p:spPr bwMode="auto">
          <a:xfrm>
            <a:off x="295835" y="4931"/>
            <a:ext cx="9285951" cy="4033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700"/>
              </a:spcBef>
              <a:buClrTx/>
              <a:buFontTx/>
              <a:buNone/>
            </a:pPr>
            <a:r>
              <a:rPr lang="ru-RU" sz="2400" i="1" dirty="0">
                <a:solidFill>
                  <a:srgbClr val="FF0000"/>
                </a:solidFill>
                <a:latin typeface="Book Antiqua" panose="02040602050305030304" pitchFamily="18" charset="0"/>
                <a:ea typeface="DejaVu Sans" charset="0"/>
                <a:cs typeface="DejaVu Sans" charset="0"/>
              </a:rPr>
              <a:t>Нельзя:</a:t>
            </a:r>
          </a:p>
          <a:p>
            <a:pPr eaLnBrk="1" hangingPunct="1">
              <a:spcBef>
                <a:spcPts val="700"/>
              </a:spcBef>
              <a:buFont typeface="Wingdings" panose="05000000000000000000" pitchFamily="2" charset="2"/>
              <a:buChar char=""/>
            </a:pPr>
            <a:r>
              <a:rPr lang="ru-RU" sz="2400" b="1" i="1" dirty="0">
                <a:solidFill>
                  <a:srgbClr val="191966"/>
                </a:solidFill>
                <a:latin typeface="Book Antiqua" panose="02040602050305030304" pitchFamily="18" charset="0"/>
                <a:ea typeface="DejaVu Sans" charset="0"/>
                <a:cs typeface="DejaVu Sans" charset="0"/>
              </a:rPr>
              <a:t> </a:t>
            </a:r>
            <a:r>
              <a:rPr lang="ru-RU" sz="2000" b="1" i="1" dirty="0">
                <a:solidFill>
                  <a:srgbClr val="191966"/>
                </a:solidFill>
                <a:latin typeface="Book Antiqua" panose="02040602050305030304" pitchFamily="18" charset="0"/>
                <a:ea typeface="DejaVu Sans" charset="0"/>
                <a:cs typeface="DejaVu Sans" charset="0"/>
              </a:rPr>
              <a:t>подходить к незнакомому животному, трогать его или пытаться  погладить,</a:t>
            </a:r>
          </a:p>
          <a:p>
            <a:pPr eaLnBrk="1" hangingPunct="1">
              <a:spcBef>
                <a:spcPts val="700"/>
              </a:spcBef>
              <a:buFont typeface="Wingdings" panose="05000000000000000000" pitchFamily="2" charset="2"/>
              <a:buChar char=""/>
            </a:pPr>
            <a:r>
              <a:rPr lang="ru-RU" sz="2000" b="1" i="1" dirty="0">
                <a:solidFill>
                  <a:srgbClr val="191966"/>
                </a:solidFill>
                <a:latin typeface="Book Antiqua" panose="02040602050305030304" pitchFamily="18" charset="0"/>
                <a:ea typeface="DejaVu Sans" charset="0"/>
                <a:cs typeface="DejaVu Sans" charset="0"/>
              </a:rPr>
              <a:t>подходить к животному, когда у него появились детёныши,</a:t>
            </a:r>
          </a:p>
          <a:p>
            <a:pPr eaLnBrk="1" hangingPunct="1">
              <a:spcBef>
                <a:spcPts val="700"/>
              </a:spcBef>
              <a:buFont typeface="Wingdings" panose="05000000000000000000" pitchFamily="2" charset="2"/>
              <a:buChar char=""/>
            </a:pPr>
            <a:r>
              <a:rPr lang="ru-RU" sz="2000" b="1" i="1" dirty="0">
                <a:solidFill>
                  <a:srgbClr val="191966"/>
                </a:solidFill>
                <a:latin typeface="Book Antiqua" panose="02040602050305030304" pitchFamily="18" charset="0"/>
                <a:ea typeface="DejaVu Sans" charset="0"/>
                <a:cs typeface="DejaVu Sans" charset="0"/>
              </a:rPr>
              <a:t>дразнить животных</a:t>
            </a:r>
            <a:r>
              <a:rPr lang="ru-RU" sz="2000" b="1" i="1" dirty="0" smtClean="0">
                <a:solidFill>
                  <a:srgbClr val="191966"/>
                </a:solidFill>
                <a:latin typeface="Book Antiqua" panose="02040602050305030304" pitchFamily="18" charset="0"/>
                <a:ea typeface="DejaVu Sans" charset="0"/>
                <a:cs typeface="DejaVu Sans" charset="0"/>
              </a:rPr>
              <a:t>.</a:t>
            </a:r>
          </a:p>
          <a:p>
            <a:pPr eaLnBrk="1" hangingPunct="1">
              <a:spcBef>
                <a:spcPts val="700"/>
              </a:spcBef>
              <a:buFont typeface="Wingdings" panose="05000000000000000000" pitchFamily="2" charset="2"/>
              <a:buChar char=""/>
            </a:pPr>
            <a:endParaRPr lang="ru-RU" sz="2000" b="1" i="1" dirty="0">
              <a:solidFill>
                <a:srgbClr val="191966"/>
              </a:solidFill>
              <a:latin typeface="Book Antiqua" panose="02040602050305030304" pitchFamily="18" charset="0"/>
              <a:ea typeface="DejaVu Sans" charset="0"/>
              <a:cs typeface="DejaVu Sans" charset="0"/>
            </a:endParaRPr>
          </a:p>
          <a:p>
            <a:pPr eaLnBrk="1" hangingPunct="1">
              <a:spcBef>
                <a:spcPts val="700"/>
              </a:spcBef>
              <a:buClrTx/>
              <a:buFontTx/>
              <a:buNone/>
            </a:pPr>
            <a:endParaRPr lang="ru-RU" sz="2400" b="1" i="1" dirty="0">
              <a:solidFill>
                <a:srgbClr val="191966"/>
              </a:solidFill>
              <a:latin typeface="Book Antiqua" panose="02040602050305030304" pitchFamily="18" charset="0"/>
              <a:ea typeface="DejaVu Sans" charset="0"/>
              <a:cs typeface="DejaVu Sans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893" y="339097"/>
            <a:ext cx="2482205" cy="21282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0467" y="185138"/>
            <a:ext cx="3469071" cy="19484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2222" y="3886200"/>
            <a:ext cx="1774376" cy="14056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5006" y="2378866"/>
            <a:ext cx="1254532" cy="10396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4130" y="336176"/>
            <a:ext cx="48656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Правила  безопасного  общения  с собаками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5835" y="3630706"/>
            <a:ext cx="74491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7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Некогда не показывай  собаке, что  ты ее боишься.</a:t>
            </a:r>
          </a:p>
        </p:txBody>
      </p:sp>
      <p:pic>
        <p:nvPicPr>
          <p:cNvPr id="11" name="Picture 5" descr="8325384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4130" y="3282062"/>
            <a:ext cx="2571768" cy="20097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3778625" y="5056094"/>
            <a:ext cx="32541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Если тебя укусила собака, нужно немедленно </a:t>
            </a:r>
          </a:p>
          <a:p>
            <a:r>
              <a:rPr lang="ru-RU" sz="2400" dirty="0" smtClean="0">
                <a:solidFill>
                  <a:srgbClr val="C00000"/>
                </a:solidFill>
              </a:rPr>
              <a:t>Сообщить родителям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0221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4000" dirty="0" smtClean="0">
                <a:solidFill>
                  <a:srgbClr val="FF0000"/>
                </a:solidFill>
              </a:rPr>
              <a:t>Если ты потерялся </a:t>
            </a:r>
            <a:endParaRPr lang="ru-RU" sz="4000" dirty="0" smtClean="0">
              <a:solidFill>
                <a:srgbClr val="FF0000"/>
              </a:solidFill>
            </a:endParaRPr>
          </a:p>
        </p:txBody>
      </p:sp>
      <p:sp>
        <p:nvSpPr>
          <p:cNvPr id="2457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02826" y="1485900"/>
            <a:ext cx="4176713" cy="5257800"/>
          </a:xfrm>
        </p:spPr>
        <p:txBody>
          <a:bodyPr/>
          <a:lstStyle/>
          <a:p>
            <a:pPr eaLnBrk="1" hangingPunct="1"/>
            <a:endParaRPr lang="ru-RU" dirty="0" smtClean="0">
              <a:solidFill>
                <a:srgbClr val="FFFF00"/>
              </a:solidFill>
            </a:endParaRPr>
          </a:p>
        </p:txBody>
      </p:sp>
      <p:pic>
        <p:nvPicPr>
          <p:cNvPr id="24580" name="Picture 6" descr="F:\Стрелки-цифры\slovar4.gif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9338" y="1804334"/>
            <a:ext cx="1219200" cy="4040188"/>
          </a:xfr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7121" y="4114800"/>
            <a:ext cx="2478087" cy="247808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29" y="1358154"/>
            <a:ext cx="3965762" cy="535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818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06" y="295835"/>
            <a:ext cx="8256494" cy="6185647"/>
          </a:xfrm>
        </p:spPr>
      </p:pic>
    </p:spTree>
    <p:extLst>
      <p:ext uri="{BB962C8B-B14F-4D97-AF65-F5344CB8AC3E}">
        <p14:creationId xmlns:p14="http://schemas.microsoft.com/office/powerpoint/2010/main" val="362334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53" y="416859"/>
            <a:ext cx="8243047" cy="6266329"/>
          </a:xfrm>
        </p:spPr>
      </p:pic>
    </p:spTree>
    <p:extLst>
      <p:ext uri="{BB962C8B-B14F-4D97-AF65-F5344CB8AC3E}">
        <p14:creationId xmlns:p14="http://schemas.microsoft.com/office/powerpoint/2010/main" val="289325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76" y="295834"/>
            <a:ext cx="7584142" cy="5876365"/>
          </a:xfrm>
        </p:spPr>
      </p:pic>
    </p:spTree>
    <p:extLst>
      <p:ext uri="{BB962C8B-B14F-4D97-AF65-F5344CB8AC3E}">
        <p14:creationId xmlns:p14="http://schemas.microsoft.com/office/powerpoint/2010/main" val="186929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4" descr="G:\копировка\Изображение 008.jpg"/>
          <p:cNvPicPr>
            <a:picLocks noChangeAspect="1" noChangeArrowheads="1"/>
          </p:cNvPicPr>
          <p:nvPr/>
        </p:nvPicPr>
        <p:blipFill>
          <a:blip r:embed="rId2"/>
          <a:srcRect l="7022" t="12500" r="11320" b="50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699005">
            <a:off x="255646" y="185588"/>
            <a:ext cx="1722566" cy="2200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785918" y="0"/>
            <a:ext cx="7358082" cy="1357322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Не смотри долго телевизор – 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         это вредно для глаз!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691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6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8188" y="1223682"/>
            <a:ext cx="6562438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 smtClean="0">
                <a:solidFill>
                  <a:srgbClr val="FF0000"/>
                </a:solidFill>
              </a:rPr>
              <a:t>Спасибо </a:t>
            </a:r>
          </a:p>
          <a:p>
            <a:r>
              <a:rPr lang="ru-RU" sz="8000" dirty="0" smtClean="0">
                <a:solidFill>
                  <a:srgbClr val="FF0000"/>
                </a:solidFill>
              </a:rPr>
              <a:t>за внимание!!!</a:t>
            </a:r>
            <a:endParaRPr lang="ru-RU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90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33400" indent="-533400" eaLnBrk="1" hangingPunct="1"/>
            <a:r>
              <a:rPr lang="ru-RU" sz="2800" smtClean="0">
                <a:solidFill>
                  <a:srgbClr val="006600"/>
                </a:solidFill>
              </a:rPr>
              <a:t> </a:t>
            </a:r>
            <a:r>
              <a:rPr lang="ru-RU" sz="2800" b="1" smtClean="0">
                <a:solidFill>
                  <a:srgbClr val="FF0000"/>
                </a:solidFill>
              </a:rPr>
              <a:t>Вы обнаружили на улице сумку. </a:t>
            </a:r>
            <a:br>
              <a:rPr lang="ru-RU" sz="2800" b="1" smtClean="0">
                <a:solidFill>
                  <a:srgbClr val="FF0000"/>
                </a:solidFill>
              </a:rPr>
            </a:br>
            <a:r>
              <a:rPr lang="ru-RU" sz="2800" b="1" smtClean="0">
                <a:solidFill>
                  <a:srgbClr val="FF0000"/>
                </a:solidFill>
              </a:rPr>
              <a:t>Ваши действия?</a:t>
            </a:r>
            <a:br>
              <a:rPr lang="ru-RU" sz="2800" b="1" smtClean="0">
                <a:solidFill>
                  <a:srgbClr val="FF0000"/>
                </a:solidFill>
              </a:rPr>
            </a:br>
            <a:endParaRPr lang="ru-RU" sz="2800" smtClean="0">
              <a:solidFill>
                <a:srgbClr val="006600"/>
              </a:solidFill>
            </a:endParaRPr>
          </a:p>
        </p:txBody>
      </p:sp>
      <p:sp>
        <p:nvSpPr>
          <p:cNvPr id="62466" name="Текст 5"/>
          <p:cNvSpPr>
            <a:spLocks noGrp="1"/>
          </p:cNvSpPr>
          <p:nvPr>
            <p:ph sz="quarter" idx="13"/>
          </p:nvPr>
        </p:nvSpPr>
        <p:spPr/>
        <p:txBody>
          <a:bodyPr lIns="109728" tIns="0">
            <a:normAutofit/>
          </a:bodyPr>
          <a:lstStyle/>
          <a:p>
            <a:pPr marL="533400" indent="-533400"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ru-RU" b="1" dirty="0" smtClean="0">
                <a:solidFill>
                  <a:srgbClr val="063CD4"/>
                </a:solidFill>
              </a:rPr>
              <a:t>а)</a:t>
            </a:r>
            <a:r>
              <a:rPr lang="ru-RU" dirty="0" smtClean="0">
                <a:solidFill>
                  <a:srgbClr val="063CD4"/>
                </a:solidFill>
              </a:rPr>
              <a:t> принесете ее домой и покажете взрослым; </a:t>
            </a:r>
          </a:p>
          <a:p>
            <a:pPr marL="533400" indent="-533400"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ru-RU" b="1" dirty="0" smtClean="0">
                <a:solidFill>
                  <a:srgbClr val="063CD4"/>
                </a:solidFill>
              </a:rPr>
              <a:t>б)</a:t>
            </a:r>
            <a:r>
              <a:rPr lang="ru-RU" dirty="0" smtClean="0">
                <a:solidFill>
                  <a:srgbClr val="063CD4"/>
                </a:solidFill>
              </a:rPr>
              <a:t> открою на месте и загляну в нее;</a:t>
            </a:r>
          </a:p>
          <a:p>
            <a:pPr marL="533400" indent="-533400"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ru-RU" b="1" dirty="0" smtClean="0">
                <a:solidFill>
                  <a:srgbClr val="063CD4"/>
                </a:solidFill>
              </a:rPr>
              <a:t>в)</a:t>
            </a:r>
            <a:r>
              <a:rPr lang="ru-RU" dirty="0" smtClean="0">
                <a:solidFill>
                  <a:srgbClr val="063CD4"/>
                </a:solidFill>
              </a:rPr>
              <a:t> не трогая ее</a:t>
            </a:r>
          </a:p>
          <a:p>
            <a:pPr marL="533400" indent="-533400"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ru-RU" dirty="0" smtClean="0">
                <a:solidFill>
                  <a:srgbClr val="063CD4"/>
                </a:solidFill>
              </a:rPr>
              <a:t>позвоню в милицию;</a:t>
            </a:r>
          </a:p>
          <a:p>
            <a:pPr marL="533400" indent="-533400"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ru-RU" b="1" dirty="0" smtClean="0">
                <a:solidFill>
                  <a:srgbClr val="063CD4"/>
                </a:solidFill>
              </a:rPr>
              <a:t>г)</a:t>
            </a:r>
            <a:r>
              <a:rPr lang="ru-RU" dirty="0" smtClean="0">
                <a:solidFill>
                  <a:srgbClr val="063CD4"/>
                </a:solidFill>
              </a:rPr>
              <a:t> пройдете мимо</a:t>
            </a:r>
            <a:r>
              <a:rPr lang="ru-RU" dirty="0" smtClean="0">
                <a:solidFill>
                  <a:srgbClr val="FFFF00"/>
                </a:solidFill>
              </a:rPr>
              <a:t>.</a:t>
            </a:r>
          </a:p>
          <a:p>
            <a:pPr marL="533400" indent="-533400"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endParaRPr lang="ru-RU" sz="2200" dirty="0" smtClean="0">
              <a:solidFill>
                <a:srgbClr val="FFFF00"/>
              </a:solidFill>
            </a:endParaRPr>
          </a:p>
        </p:txBody>
      </p:sp>
      <p:pic>
        <p:nvPicPr>
          <p:cNvPr id="5" name="Picture 8" descr="E:\Рисунки gif\Дети\CHLD402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879" y="4648200"/>
            <a:ext cx="2209800" cy="2209800"/>
          </a:xfrm>
          <a:prstGeom prst="rect">
            <a:avLst/>
          </a:prstGeom>
          <a:noFill/>
        </p:spPr>
      </p:pic>
      <p:pic>
        <p:nvPicPr>
          <p:cNvPr id="62468" name="Picture 2" descr="D:\рисунки\ColorVector\img\C04-17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14500"/>
            <a:ext cx="42862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600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2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2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2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24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24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624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624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24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624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24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24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1000" fill="hold"/>
                                        <p:tgtEl>
                                          <p:spTgt spid="624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animClr clrSpc="rgb" dir="cw">
                                      <p:cBhvr>
                                        <p:cTn id="43" dur="1000" fill="hold"/>
                                        <p:tgtEl>
                                          <p:spTgt spid="624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4" dur="1000" fill="hold"/>
                                        <p:tgtEl>
                                          <p:spTgt spid="624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1000" fill="hold"/>
                                        <p:tgtEl>
                                          <p:spTgt spid="624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1000" fill="hold"/>
                                        <p:tgtEl>
                                          <p:spTgt spid="624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animClr clrSpc="rgb" dir="cw">
                                      <p:cBhvr>
                                        <p:cTn id="48" dur="1000" fill="hold"/>
                                        <p:tgtEl>
                                          <p:spTgt spid="624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624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00" fill="hold"/>
                                        <p:tgtEl>
                                          <p:spTgt spid="624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5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/>
      <p:bldP spid="6246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2484438" y="2819399"/>
            <a:ext cx="5059362" cy="2667001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Осторожней будьте,</a:t>
            </a:r>
          </a:p>
          <a:p>
            <a:pPr algn="ctr" eaLnBrk="1" hangingPunct="1">
              <a:buFontTx/>
              <a:buNone/>
            </a:pPr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Милые ребята:</a:t>
            </a:r>
          </a:p>
          <a:p>
            <a:pPr algn="ctr" eaLnBrk="1" hangingPunct="1">
              <a:buFontTx/>
              <a:buNone/>
            </a:pPr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Незнакомым людям</a:t>
            </a:r>
          </a:p>
          <a:p>
            <a:pPr algn="ctr" eaLnBrk="1" hangingPunct="1">
              <a:buFontTx/>
              <a:buNone/>
            </a:pPr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Доверять не надо!</a:t>
            </a:r>
          </a:p>
        </p:txBody>
      </p:sp>
      <p:grpSp>
        <p:nvGrpSpPr>
          <p:cNvPr id="33799" name="Group 7"/>
          <p:cNvGrpSpPr>
            <a:grpSpLocks/>
          </p:cNvGrpSpPr>
          <p:nvPr/>
        </p:nvGrpSpPr>
        <p:grpSpPr bwMode="auto">
          <a:xfrm>
            <a:off x="609600" y="454264"/>
            <a:ext cx="8135938" cy="2024063"/>
            <a:chOff x="340" y="754"/>
            <a:chExt cx="5125" cy="1275"/>
          </a:xfrm>
        </p:grpSpPr>
        <p:pic>
          <p:nvPicPr>
            <p:cNvPr id="17413" name="Picture 4" descr="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" y="754"/>
              <a:ext cx="1588" cy="1275"/>
            </a:xfrm>
            <a:prstGeom prst="rect">
              <a:avLst/>
            </a:prstGeom>
            <a:noFill/>
            <a:ln w="38100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414" name="Picture 5" descr="Копия Копия 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9" y="754"/>
              <a:ext cx="1587" cy="1270"/>
            </a:xfrm>
            <a:prstGeom prst="rect">
              <a:avLst/>
            </a:prstGeom>
            <a:noFill/>
            <a:ln w="38100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415" name="Picture 6" descr="Копия 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" y="754"/>
              <a:ext cx="1587" cy="1270"/>
            </a:xfrm>
            <a:prstGeom prst="rect">
              <a:avLst/>
            </a:prstGeom>
            <a:noFill/>
            <a:ln w="38100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Picture 5" descr="Копия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250960"/>
            <a:ext cx="2132162" cy="2570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408" y="3168946"/>
            <a:ext cx="2722992" cy="2246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272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576"/>
            <a:ext cx="9144000" cy="6750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4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974</TotalTime>
  <Words>2219</Words>
  <Application>Microsoft Office PowerPoint</Application>
  <PresentationFormat>Экран (4:3)</PresentationFormat>
  <Paragraphs>330</Paragraphs>
  <Slides>69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69</vt:i4>
      </vt:variant>
    </vt:vector>
  </HeadingPairs>
  <TitlesOfParts>
    <vt:vector size="70" baseType="lpstr">
      <vt:lpstr>Твердый переплет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Что  вы сделаете,  если  на  улице  вас  остановит вооруженный  преступник? </vt:lpstr>
      <vt:lpstr> Вы обнаружили на улице сумку.  Ваши действия?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Соблюдай правила пожарной безопасности!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БЕЗОПАСНЫЙ  ОТДЫХ НА ПРИРОДЕ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причины несчастных случаев на природе:</vt:lpstr>
      <vt:lpstr>Презентация PowerPoint</vt:lpstr>
      <vt:lpstr>Презентация PowerPoint</vt:lpstr>
      <vt:lpstr>Презентация PowerPoint</vt:lpstr>
      <vt:lpstr>Ядовитые растения –  это те растения, которые содержат ядовитые вещества, вызывающие отравления у людей. Отравление может привести к тяжелому заболеванию и даже к смерти.</vt:lpstr>
      <vt:lpstr>Презентация PowerPoint</vt:lpstr>
      <vt:lpstr>Презентация PowerPoint</vt:lpstr>
      <vt:lpstr>Презентация PowerPoint</vt:lpstr>
      <vt:lpstr>   Всё растение ландыша ядовито! </vt:lpstr>
      <vt:lpstr>Признаки отравления:</vt:lpstr>
      <vt:lpstr>Первая помощь при  отравлении: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Если ты потерялся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Горбачева</dc:creator>
  <cp:lastModifiedBy>Пользователь</cp:lastModifiedBy>
  <cp:revision>56</cp:revision>
  <dcterms:created xsi:type="dcterms:W3CDTF">2016-01-17T11:39:01Z</dcterms:created>
  <dcterms:modified xsi:type="dcterms:W3CDTF">2018-04-28T10:49:07Z</dcterms:modified>
</cp:coreProperties>
</file>