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A8AC7E-E243-8CE3-FE73-C36D25429EC8}"/>
              </a:ext>
            </a:extLst>
          </p:cNvPr>
          <p:cNvSpPr txBox="1"/>
          <p:nvPr/>
        </p:nvSpPr>
        <p:spPr>
          <a:xfrm>
            <a:off x="2816941" y="176980"/>
            <a:ext cx="4951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/>
              <a:t>МБДОУ </a:t>
            </a:r>
            <a:r>
              <a:rPr lang="ru-RU" dirty="0" err="1"/>
              <a:t>Горкинский</a:t>
            </a:r>
            <a:r>
              <a:rPr lang="ru-RU" dirty="0"/>
              <a:t> детский сад «Журавлик»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E757BF-F93D-3F09-9CE3-1B158BEFD881}"/>
              </a:ext>
            </a:extLst>
          </p:cNvPr>
          <p:cNvSpPr txBox="1"/>
          <p:nvPr/>
        </p:nvSpPr>
        <p:spPr>
          <a:xfrm>
            <a:off x="940435" y="2168013"/>
            <a:ext cx="6828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Тема проекта : «Организация режимного момента – одевание детей на прогулку</a:t>
            </a:r>
          </a:p>
          <a:p>
            <a:r>
              <a:rPr lang="ru-RU" sz="2000" b="1" dirty="0"/>
              <a:t>с помощью алгоритмов»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40A32B-D970-6380-59B9-D3771EE6EB81}"/>
              </a:ext>
            </a:extLst>
          </p:cNvPr>
          <p:cNvSpPr txBox="1"/>
          <p:nvPr/>
        </p:nvSpPr>
        <p:spPr>
          <a:xfrm>
            <a:off x="9232490" y="5515897"/>
            <a:ext cx="2818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Выполнила воспитатель </a:t>
            </a:r>
          </a:p>
          <a:p>
            <a:r>
              <a:rPr lang="ru-RU" dirty="0"/>
              <a:t>Климина Надежда </a:t>
            </a:r>
          </a:p>
          <a:p>
            <a:r>
              <a:rPr lang="ru-RU" dirty="0"/>
              <a:t>Анатольевна </a:t>
            </a:r>
          </a:p>
        </p:txBody>
      </p:sp>
    </p:spTree>
    <p:extLst>
      <p:ext uri="{BB962C8B-B14F-4D97-AF65-F5344CB8AC3E}">
        <p14:creationId xmlns:p14="http://schemas.microsoft.com/office/powerpoint/2010/main" val="1251453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16182" y="412875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Было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541" y="1110343"/>
            <a:ext cx="2001339" cy="2743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59" y="1110343"/>
            <a:ext cx="1955168" cy="27432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54907" y="381893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Стало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9832" y="4020116"/>
            <a:ext cx="2176094" cy="28378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164" y="1032240"/>
            <a:ext cx="1949312" cy="28213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750" y="1022351"/>
            <a:ext cx="2051714" cy="2831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59" y="4074712"/>
            <a:ext cx="2341093" cy="272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21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9508" y="205434"/>
            <a:ext cx="2896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Достигнутые результаты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6914" y="1619794"/>
            <a:ext cx="2011680" cy="209005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50</a:t>
            </a:r>
            <a:r>
              <a:rPr lang="en-US" dirty="0" smtClean="0">
                <a:solidFill>
                  <a:schemeClr val="tx1"/>
                </a:solidFill>
              </a:rPr>
              <a:t>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56508" y="3709851"/>
            <a:ext cx="1972492" cy="293914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7 </a:t>
            </a:r>
            <a:r>
              <a:rPr lang="ru-RU" dirty="0" smtClean="0">
                <a:solidFill>
                  <a:schemeClr val="tx1"/>
                </a:solidFill>
              </a:rPr>
              <a:t>мин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8188" y="1619794"/>
            <a:ext cx="3262707" cy="502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ЭФФЕКТ 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У всех детей остается время для самостоятельной деятельности 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Дети </a:t>
            </a:r>
            <a:r>
              <a:rPr lang="ru-RU" dirty="0" err="1" smtClean="0">
                <a:solidFill>
                  <a:schemeClr val="tx1"/>
                </a:solidFill>
              </a:rPr>
              <a:t>самоостоятельно</a:t>
            </a:r>
            <a:r>
              <a:rPr lang="ru-RU" dirty="0" smtClean="0">
                <a:solidFill>
                  <a:schemeClr val="tx1"/>
                </a:solidFill>
              </a:rPr>
              <a:t> одеваются на прогулку.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160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83" y="444137"/>
            <a:ext cx="9977800" cy="624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85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373A39-1003-0D13-8D40-60ABFA8FCB70}"/>
              </a:ext>
            </a:extLst>
          </p:cNvPr>
          <p:cNvSpPr txBox="1"/>
          <p:nvPr/>
        </p:nvSpPr>
        <p:spPr>
          <a:xfrm>
            <a:off x="1401097" y="57518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F297E840-A8A0-D815-03E5-718E8EAB3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812804"/>
              </p:ext>
            </p:extLst>
          </p:nvPr>
        </p:nvGraphicFramePr>
        <p:xfrm>
          <a:off x="161670" y="822241"/>
          <a:ext cx="6180136" cy="2349186"/>
        </p:xfrm>
        <a:graphic>
          <a:graphicData uri="http://schemas.openxmlformats.org/drawingml/2006/table">
            <a:tbl>
              <a:tblPr firstRow="1" firstCol="1" bandRow="1"/>
              <a:tblGrid>
                <a:gridCol w="6180136">
                  <a:extLst>
                    <a:ext uri="{9D8B030D-6E8A-4147-A177-3AD203B41FA5}">
                      <a16:colId xmlns:a16="http://schemas.microsoft.com/office/drawing/2014/main" val="3907579173"/>
                    </a:ext>
                  </a:extLst>
                </a:gridCol>
              </a:tblGrid>
              <a:tr h="166422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ВОВЛЕЧЕННЫЕ ЛИЦА И РАМКИ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33" marR="63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154646"/>
                  </a:ext>
                </a:extLst>
              </a:tr>
              <a:tr h="2182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Заказчики процесса —  воспитатель, помощник воспитателя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Периметр проекта — раздевалка средней группы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Владелец процесса — заведующий Дроздова Е.А.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Руководитель проекта — заведующий Дроздова Е.А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Команда проекта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— заведующий, воспитатель, помощник воспитателя, родители (законные представители)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Начало процесса – 1.10.2025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Конец процесса – 25.10.2025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33" marR="63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633230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5D23FCDC-2665-7670-45CC-0DBFB14B7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855612"/>
              </p:ext>
            </p:extLst>
          </p:nvPr>
        </p:nvGraphicFramePr>
        <p:xfrm>
          <a:off x="6577781" y="829926"/>
          <a:ext cx="5452549" cy="2354494"/>
        </p:xfrm>
        <a:graphic>
          <a:graphicData uri="http://schemas.openxmlformats.org/drawingml/2006/table">
            <a:tbl>
              <a:tblPr firstRow="1" firstCol="1" bandRow="1"/>
              <a:tblGrid>
                <a:gridCol w="5452549">
                  <a:extLst>
                    <a:ext uri="{9D8B030D-6E8A-4147-A177-3AD203B41FA5}">
                      <a16:colId xmlns:a16="http://schemas.microsoft.com/office/drawing/2014/main" val="4059770568"/>
                    </a:ext>
                  </a:extLst>
                </a:gridCol>
              </a:tblGrid>
              <a:tr h="15776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ОБОСНОВАНИЕ ВЫБОРА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33" marR="63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586392"/>
                  </a:ext>
                </a:extLst>
              </a:tr>
              <a:tr h="219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Ключевой риск — большая затрата времени на подготовку детей на прогулку, сокращение времени пребывания детей на свежем воздухе.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Проблемы: потеря времени при выполнении ежедневных операций детьми и педагогами в режимных моментах (одевание детей на прогулку)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соблюдение алгоритма одевания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Ожидание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Лишнее движение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нужная транспортировка  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33" marR="63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6398107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1E20F3-91FF-EBB0-FBE5-8BD383D99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20" y="3171427"/>
            <a:ext cx="9393936" cy="2257044"/>
          </a:xfrm>
          <a:prstGeom prst="rect">
            <a:avLst/>
          </a:prstGeom>
        </p:spPr>
      </p:pic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E701D18A-4F9F-6E2A-AFC5-A849334F5B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60560"/>
              </p:ext>
            </p:extLst>
          </p:nvPr>
        </p:nvGraphicFramePr>
        <p:xfrm>
          <a:off x="3595688" y="4126931"/>
          <a:ext cx="7298735" cy="2634996"/>
        </p:xfrm>
        <a:graphic>
          <a:graphicData uri="http://schemas.openxmlformats.org/drawingml/2006/table">
            <a:tbl>
              <a:tblPr firstRow="1" firstCol="1" bandRow="1"/>
              <a:tblGrid>
                <a:gridCol w="7298735">
                  <a:extLst>
                    <a:ext uri="{9D8B030D-6E8A-4147-A177-3AD203B41FA5}">
                      <a16:colId xmlns:a16="http://schemas.microsoft.com/office/drawing/2014/main" val="2714327186"/>
                    </a:ext>
                  </a:extLst>
                </a:gridCol>
              </a:tblGrid>
              <a:tr h="15776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КЛЮЧЕВЫЕ СОБЫТИЯ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33" marR="63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0436913"/>
                  </a:ext>
                </a:extLst>
              </a:tr>
              <a:tr h="19315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Старт проекта —1.10.2025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Диагностика и определение целевого состояния — 1.10.2025 по 5.10.2025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карты текущего состояния — 1.10.2025 по 5.10.2025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карты целевого состояния — 10.10.2025 по 20.10.2025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Внедрение улучшений — 20.10.2025 по 25.11.2025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совещание по защите подходов внедрения — 28.10.2025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+mj-lt"/>
                        <a:buAutoNum type="arabicPeriod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Закрепление результатов и закрытие проектов — 20.10.2025 по 25.11.2025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завершающее совещание – 30.11.2025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33" marR="634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177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15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61CFA6-2B7A-7DDF-A20F-96F4F462E527}"/>
              </a:ext>
            </a:extLst>
          </p:cNvPr>
          <p:cNvSpPr txBox="1"/>
          <p:nvPr/>
        </p:nvSpPr>
        <p:spPr>
          <a:xfrm>
            <a:off x="1415845" y="1253613"/>
            <a:ext cx="75806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Руководитель проекта</a:t>
            </a:r>
            <a:r>
              <a:rPr lang="ru-RU" sz="2000" b="1" dirty="0"/>
              <a:t>: </a:t>
            </a:r>
          </a:p>
          <a:p>
            <a:endParaRPr lang="ru-RU" sz="2000" b="1" dirty="0"/>
          </a:p>
          <a:p>
            <a:r>
              <a:rPr lang="ru-RU" sz="2000" b="1" dirty="0"/>
              <a:t>Заведующий </a:t>
            </a:r>
            <a:r>
              <a:rPr lang="ru-RU" sz="2000" b="1" dirty="0" err="1"/>
              <a:t>Горкинский</a:t>
            </a:r>
            <a:r>
              <a:rPr lang="ru-RU" sz="2000" b="1" dirty="0"/>
              <a:t> детский сад «Журавлик» </a:t>
            </a:r>
          </a:p>
          <a:p>
            <a:r>
              <a:rPr lang="ru-RU" sz="2000" b="1" dirty="0"/>
              <a:t>Дроздова Елена </a:t>
            </a:r>
            <a:r>
              <a:rPr lang="ru-RU" sz="2000" b="1" dirty="0" err="1"/>
              <a:t>Анатольеввна</a:t>
            </a:r>
            <a:r>
              <a:rPr lang="ru-RU" sz="2000" b="1" dirty="0"/>
              <a:t> </a:t>
            </a:r>
          </a:p>
          <a:p>
            <a:endParaRPr lang="ru-RU" sz="2000" b="1" dirty="0"/>
          </a:p>
          <a:p>
            <a:r>
              <a:rPr lang="ru-RU" sz="2400" b="1" dirty="0"/>
              <a:t>Команда проекта:</a:t>
            </a:r>
          </a:p>
          <a:p>
            <a:endParaRPr lang="ru-RU" sz="2400" b="1" dirty="0"/>
          </a:p>
          <a:p>
            <a:r>
              <a:rPr lang="ru-RU" sz="2000" b="1" dirty="0"/>
              <a:t>Климина Надежда Анатольевна – воспитатель </a:t>
            </a:r>
          </a:p>
          <a:p>
            <a:r>
              <a:rPr lang="ru-RU" sz="2000" b="1" dirty="0"/>
              <a:t>Антипова Марина Петровна – </a:t>
            </a:r>
            <a:r>
              <a:rPr lang="ru-RU" sz="2000" b="1" dirty="0" err="1"/>
              <a:t>пом.воспитателя</a:t>
            </a:r>
            <a:r>
              <a:rPr lang="ru-RU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007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6E52B91-9464-F6A0-30B2-AB1F69D0F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761870"/>
              </p:ext>
            </p:extLst>
          </p:nvPr>
        </p:nvGraphicFramePr>
        <p:xfrm>
          <a:off x="0" y="39113"/>
          <a:ext cx="12049432" cy="6818887"/>
        </p:xfrm>
        <a:graphic>
          <a:graphicData uri="http://schemas.openxmlformats.org/drawingml/2006/table">
            <a:tbl>
              <a:tblPr firstRow="1" firstCol="1" bandRow="1"/>
              <a:tblGrid>
                <a:gridCol w="786298">
                  <a:extLst>
                    <a:ext uri="{9D8B030D-6E8A-4147-A177-3AD203B41FA5}">
                      <a16:colId xmlns:a16="http://schemas.microsoft.com/office/drawing/2014/main" val="1628665582"/>
                    </a:ext>
                  </a:extLst>
                </a:gridCol>
                <a:gridCol w="5088858">
                  <a:extLst>
                    <a:ext uri="{9D8B030D-6E8A-4147-A177-3AD203B41FA5}">
                      <a16:colId xmlns:a16="http://schemas.microsoft.com/office/drawing/2014/main" val="3662460159"/>
                    </a:ext>
                  </a:extLst>
                </a:gridCol>
                <a:gridCol w="1633180">
                  <a:extLst>
                    <a:ext uri="{9D8B030D-6E8A-4147-A177-3AD203B41FA5}">
                      <a16:colId xmlns:a16="http://schemas.microsoft.com/office/drawing/2014/main" val="1182775551"/>
                    </a:ext>
                  </a:extLst>
                </a:gridCol>
                <a:gridCol w="2044629">
                  <a:extLst>
                    <a:ext uri="{9D8B030D-6E8A-4147-A177-3AD203B41FA5}">
                      <a16:colId xmlns:a16="http://schemas.microsoft.com/office/drawing/2014/main" val="2876384845"/>
                    </a:ext>
                  </a:extLst>
                </a:gridCol>
                <a:gridCol w="2496467">
                  <a:extLst>
                    <a:ext uri="{9D8B030D-6E8A-4147-A177-3AD203B41FA5}">
                      <a16:colId xmlns:a16="http://schemas.microsoft.com/office/drawing/2014/main" val="1949327621"/>
                    </a:ext>
                  </a:extLst>
                </a:gridCol>
              </a:tblGrid>
              <a:tr h="1510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5838519"/>
                  </a:ext>
                </a:extLst>
              </a:tr>
              <a:tr h="5309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рабочей группы. Диагностика, решения проблемы.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1.10.2025 по 5.10.2025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Сформирована команда проекта, определены проблемы.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Заведующий,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88267"/>
                  </a:ext>
                </a:extLst>
              </a:tr>
              <a:tr h="3139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текущего состояния процесса, поиск методического обеспечения.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1.10.2025 по 5.10.2025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Карта текущего состояния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605173"/>
                  </a:ext>
                </a:extLst>
              </a:tr>
              <a:tr h="5309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Планирование целевого состояния и определения мероприятий, направленных на решения проблем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10.10.2025 по 20.10.2025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Карта целевого состояния. План мероприятий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112963"/>
                  </a:ext>
                </a:extLst>
              </a:tr>
              <a:tr h="9233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Внедрение улучшений: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освобождение рабочей зоны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-разработка и изготовление алгоритма одевания и раздевания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-разработать и изготовить алгоритм хранения одежды в шкафчиках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визуализация пространства раздевалки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20.10.2025 по 25.11.2025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Внедрена система улучшений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092120"/>
                  </a:ext>
                </a:extLst>
              </a:tr>
              <a:tr h="5747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28.10.2025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Принятие результатов и внесение поправок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Заведующий, воспитатель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914152"/>
                  </a:ext>
                </a:extLst>
              </a:tr>
              <a:tr h="8564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Закрепление результатов и закрытие проекта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20.10.2025 по 25.11.2025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Процесс сокращения времени одевания детей на прогулку оптимизирован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Заведующий 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93" marR="295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721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812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B2A097-0505-C30B-176B-0E5F3FDA180A}"/>
              </a:ext>
            </a:extLst>
          </p:cNvPr>
          <p:cNvSpPr txBox="1"/>
          <p:nvPr/>
        </p:nvSpPr>
        <p:spPr>
          <a:xfrm>
            <a:off x="1397726" y="46220"/>
            <a:ext cx="80841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Карта текущего состояния процесса:</a:t>
            </a:r>
          </a:p>
          <a:p>
            <a:pPr algn="ctr"/>
            <a:r>
              <a:rPr lang="ru-RU" sz="2000" b="1" i="1" dirty="0"/>
              <a:t>«Организация режимного момента одевания детей на прогулку с помощью алгоритмов»</a:t>
            </a:r>
          </a:p>
        </p:txBody>
      </p:sp>
      <p:sp>
        <p:nvSpPr>
          <p:cNvPr id="7" name="Взрыв: 14 точек 6">
            <a:extLst>
              <a:ext uri="{FF2B5EF4-FFF2-40B4-BE49-F238E27FC236}">
                <a16:creationId xmlns:a16="http://schemas.microsoft.com/office/drawing/2014/main" id="{0E74A549-2A23-47A4-660C-C8D423FB9064}"/>
              </a:ext>
            </a:extLst>
          </p:cNvPr>
          <p:cNvSpPr/>
          <p:nvPr/>
        </p:nvSpPr>
        <p:spPr>
          <a:xfrm>
            <a:off x="619433" y="1445341"/>
            <a:ext cx="2684206" cy="1784555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Из лишние запасы</a:t>
            </a:r>
          </a:p>
        </p:txBody>
      </p:sp>
      <p:sp>
        <p:nvSpPr>
          <p:cNvPr id="8" name="Взрыв: 14 точек 7">
            <a:extLst>
              <a:ext uri="{FF2B5EF4-FFF2-40B4-BE49-F238E27FC236}">
                <a16:creationId xmlns:a16="http://schemas.microsoft.com/office/drawing/2014/main" id="{DACDD732-665C-DE00-3D50-BD81BAD82DB3}"/>
              </a:ext>
            </a:extLst>
          </p:cNvPr>
          <p:cNvSpPr/>
          <p:nvPr/>
        </p:nvSpPr>
        <p:spPr>
          <a:xfrm>
            <a:off x="4564626" y="1004373"/>
            <a:ext cx="3664974" cy="2213244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Ожидание помощи «Не взять?»</a:t>
            </a:r>
          </a:p>
        </p:txBody>
      </p:sp>
      <p:sp>
        <p:nvSpPr>
          <p:cNvPr id="10" name="Взрыв: 14 точек 9">
            <a:extLst>
              <a:ext uri="{FF2B5EF4-FFF2-40B4-BE49-F238E27FC236}">
                <a16:creationId xmlns:a16="http://schemas.microsoft.com/office/drawing/2014/main" id="{8BBDEA16-45C8-76F0-5E51-13A76D3D0EF6}"/>
              </a:ext>
            </a:extLst>
          </p:cNvPr>
          <p:cNvSpPr/>
          <p:nvPr/>
        </p:nvSpPr>
        <p:spPr>
          <a:xfrm>
            <a:off x="9266903" y="1061884"/>
            <a:ext cx="2403987" cy="2035277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Лишние вещи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DB05D3-4E02-A592-2968-0423F112C528}"/>
              </a:ext>
            </a:extLst>
          </p:cNvPr>
          <p:cNvSpPr/>
          <p:nvPr/>
        </p:nvSpPr>
        <p:spPr>
          <a:xfrm>
            <a:off x="1002890" y="3819832"/>
            <a:ext cx="1106129" cy="12831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Ребенок вышел, подошел к шкафчику достал куртку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3C98DD2-1534-2F93-2AA3-5F0FE442A7EE}"/>
              </a:ext>
            </a:extLst>
          </p:cNvPr>
          <p:cNvSpPr/>
          <p:nvPr/>
        </p:nvSpPr>
        <p:spPr>
          <a:xfrm>
            <a:off x="2920181" y="3819832"/>
            <a:ext cx="1224116" cy="128310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Положил куртку на скамью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31249CA-865E-D695-982D-04C0C0E94D3D}"/>
              </a:ext>
            </a:extLst>
          </p:cNvPr>
          <p:cNvSpPr/>
          <p:nvPr/>
        </p:nvSpPr>
        <p:spPr>
          <a:xfrm>
            <a:off x="4763729" y="3798332"/>
            <a:ext cx="1224116" cy="1283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Подошел к шкафчику еще 2 раза достал вещи и положил их на скамью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08AF4EC-E1C9-1E44-8F20-83A6D433D2FE}"/>
              </a:ext>
            </a:extLst>
          </p:cNvPr>
          <p:cNvSpPr/>
          <p:nvPr/>
        </p:nvSpPr>
        <p:spPr>
          <a:xfrm>
            <a:off x="6607277" y="3819831"/>
            <a:ext cx="1356852" cy="12831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Сел на скамейку, стал брать вещи и думать с чего начать одеваться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A65B39-0C62-0735-B2BE-B7E1769175A9}"/>
              </a:ext>
            </a:extLst>
          </p:cNvPr>
          <p:cNvSpPr/>
          <p:nvPr/>
        </p:nvSpPr>
        <p:spPr>
          <a:xfrm>
            <a:off x="8908026" y="3819831"/>
            <a:ext cx="1091380" cy="12616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Нашел штаны и начал надевать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5A830CF-84D3-730F-CF17-945F3DF9AD18}"/>
              </a:ext>
            </a:extLst>
          </p:cNvPr>
          <p:cNvSpPr/>
          <p:nvPr/>
        </p:nvSpPr>
        <p:spPr>
          <a:xfrm>
            <a:off x="1002889" y="5574889"/>
            <a:ext cx="1106129" cy="12093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Ищет носки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A8EB1C-2662-C839-53EF-D88E140AEFB0}"/>
              </a:ext>
            </a:extLst>
          </p:cNvPr>
          <p:cNvSpPr/>
          <p:nvPr/>
        </p:nvSpPr>
        <p:spPr>
          <a:xfrm>
            <a:off x="2938585" y="5597325"/>
            <a:ext cx="1106129" cy="11943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Надевает носки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4868CE5-2A34-0A85-609B-5C7EC4033995}"/>
              </a:ext>
            </a:extLst>
          </p:cNvPr>
          <p:cNvSpPr/>
          <p:nvPr/>
        </p:nvSpPr>
        <p:spPr>
          <a:xfrm>
            <a:off x="4962832" y="5574889"/>
            <a:ext cx="1133168" cy="11943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Ищет в куче одежды кофту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1C01A08-3D13-CBBA-4F7F-9CB27F2515C7}"/>
              </a:ext>
            </a:extLst>
          </p:cNvPr>
          <p:cNvSpPr/>
          <p:nvPr/>
        </p:nvSpPr>
        <p:spPr>
          <a:xfrm>
            <a:off x="6709108" y="5574889"/>
            <a:ext cx="1255022" cy="119430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Надевает кофту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FD48DCB-D274-BCD1-5271-BA5F31EE79AD}"/>
              </a:ext>
            </a:extLst>
          </p:cNvPr>
          <p:cNvSpPr/>
          <p:nvPr/>
        </p:nvSpPr>
        <p:spPr>
          <a:xfrm>
            <a:off x="8866238" y="5574888"/>
            <a:ext cx="1133168" cy="11943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Ждет помощи взрослого застегнуть кофту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E8CCBE-EFBE-FFA8-1BFD-0D28DDACA47C}"/>
              </a:ext>
            </a:extLst>
          </p:cNvPr>
          <p:cNvSpPr txBox="1"/>
          <p:nvPr/>
        </p:nvSpPr>
        <p:spPr>
          <a:xfrm>
            <a:off x="1106129" y="3429000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30 сек.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9A70D-908B-9879-267B-855F3EB1C23B}"/>
              </a:ext>
            </a:extLst>
          </p:cNvPr>
          <p:cNvSpPr txBox="1"/>
          <p:nvPr/>
        </p:nvSpPr>
        <p:spPr>
          <a:xfrm>
            <a:off x="3303639" y="3450500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30 сек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B5DFBA-5C14-5DC7-A802-C921E0CC9DC1}"/>
              </a:ext>
            </a:extLst>
          </p:cNvPr>
          <p:cNvSpPr txBox="1"/>
          <p:nvPr/>
        </p:nvSpPr>
        <p:spPr>
          <a:xfrm>
            <a:off x="5019285" y="3419173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 мин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E01ED1-8284-0134-0798-CE3149242986}"/>
              </a:ext>
            </a:extLst>
          </p:cNvPr>
          <p:cNvSpPr txBox="1"/>
          <p:nvPr/>
        </p:nvSpPr>
        <p:spPr>
          <a:xfrm>
            <a:off x="7042104" y="345050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 мин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88CC05-8637-D2F7-400D-AF7EDE7A7B30}"/>
              </a:ext>
            </a:extLst>
          </p:cNvPr>
          <p:cNvSpPr txBox="1"/>
          <p:nvPr/>
        </p:nvSpPr>
        <p:spPr>
          <a:xfrm>
            <a:off x="9085006" y="345050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 мин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B41E71-348D-E8BC-DAA1-3E002468FBE4}"/>
              </a:ext>
            </a:extLst>
          </p:cNvPr>
          <p:cNvSpPr txBox="1"/>
          <p:nvPr/>
        </p:nvSpPr>
        <p:spPr>
          <a:xfrm>
            <a:off x="1128158" y="5227993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30 сек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0ED908-A53F-B682-3235-A9CAFBB3131F}"/>
              </a:ext>
            </a:extLst>
          </p:cNvPr>
          <p:cNvSpPr txBox="1"/>
          <p:nvPr/>
        </p:nvSpPr>
        <p:spPr>
          <a:xfrm>
            <a:off x="3186787" y="520555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45 сек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897FD9-5FC5-CF2A-474A-D7863034E9E8}"/>
              </a:ext>
            </a:extLst>
          </p:cNvPr>
          <p:cNvSpPr txBox="1"/>
          <p:nvPr/>
        </p:nvSpPr>
        <p:spPr>
          <a:xfrm>
            <a:off x="5083215" y="5227993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30 сек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F48AE2-3838-CB75-0104-6EA9FCE022D1}"/>
              </a:ext>
            </a:extLst>
          </p:cNvPr>
          <p:cNvSpPr txBox="1"/>
          <p:nvPr/>
        </p:nvSpPr>
        <p:spPr>
          <a:xfrm>
            <a:off x="7042104" y="520555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 сек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DB79BC-9CEA-C63D-C7BF-14F11B054FDF}"/>
              </a:ext>
            </a:extLst>
          </p:cNvPr>
          <p:cNvSpPr txBox="1"/>
          <p:nvPr/>
        </p:nvSpPr>
        <p:spPr>
          <a:xfrm>
            <a:off x="9024752" y="520555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30 сек</a:t>
            </a:r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C6601A4E-7E1F-9891-C07C-BAA2A098619A}"/>
              </a:ext>
            </a:extLst>
          </p:cNvPr>
          <p:cNvSpPr/>
          <p:nvPr/>
        </p:nvSpPr>
        <p:spPr>
          <a:xfrm>
            <a:off x="2256503" y="4210662"/>
            <a:ext cx="438425" cy="2067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8603694F-10A4-F43B-1FEA-66A2229DD196}"/>
              </a:ext>
            </a:extLst>
          </p:cNvPr>
          <p:cNvSpPr/>
          <p:nvPr/>
        </p:nvSpPr>
        <p:spPr>
          <a:xfrm>
            <a:off x="4205812" y="4199911"/>
            <a:ext cx="410433" cy="2507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6050557" y="4233095"/>
            <a:ext cx="494008" cy="1843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8078249" y="4266157"/>
            <a:ext cx="556720" cy="1806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10215154" y="4305914"/>
            <a:ext cx="418012" cy="1554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619433" y="6048103"/>
            <a:ext cx="235973" cy="146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2369545" y="6021977"/>
            <a:ext cx="452032" cy="1725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4209513" y="6029851"/>
            <a:ext cx="588519" cy="164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6190361" y="5985413"/>
            <a:ext cx="478125" cy="2090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8078249" y="6048103"/>
            <a:ext cx="556720" cy="2612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10215154" y="6021977"/>
            <a:ext cx="587829" cy="2873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348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4481" y="151843"/>
            <a:ext cx="76287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</a:rPr>
              <a:t>Карта текущего состояния процесса:</a:t>
            </a:r>
          </a:p>
          <a:p>
            <a:pPr lvl="0" algn="ctr"/>
            <a:r>
              <a:rPr lang="ru-RU" sz="2000" b="1" i="1" dirty="0">
                <a:solidFill>
                  <a:prstClr val="black"/>
                </a:solidFill>
              </a:rPr>
              <a:t>«Организация режимного момента одевания детей на прогулку с помощью алгоритмов»</a:t>
            </a:r>
            <a:endParaRPr lang="ru-RU" sz="2000" b="1" i="1" dirty="0">
              <a:solidFill>
                <a:prstClr val="black"/>
              </a:solidFill>
            </a:endParaRPr>
          </a:p>
        </p:txBody>
      </p:sp>
      <p:sp>
        <p:nvSpPr>
          <p:cNvPr id="5" name="Пятно 2 4"/>
          <p:cNvSpPr/>
          <p:nvPr/>
        </p:nvSpPr>
        <p:spPr>
          <a:xfrm>
            <a:off x="52252" y="1319347"/>
            <a:ext cx="3004457" cy="1554480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Ожидание </a:t>
            </a:r>
            <a:endParaRPr lang="ru-RU" dirty="0"/>
          </a:p>
        </p:txBody>
      </p:sp>
      <p:sp>
        <p:nvSpPr>
          <p:cNvPr id="6" name="Пятно 2 5"/>
          <p:cNvSpPr/>
          <p:nvPr/>
        </p:nvSpPr>
        <p:spPr>
          <a:xfrm>
            <a:off x="3213463" y="1371599"/>
            <a:ext cx="3344091" cy="2312127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Лишняя транспортировка </a:t>
            </a:r>
            <a:endParaRPr lang="ru-RU" dirty="0"/>
          </a:p>
        </p:txBody>
      </p:sp>
      <p:sp>
        <p:nvSpPr>
          <p:cNvPr id="7" name="Пятно 2 6"/>
          <p:cNvSpPr/>
          <p:nvPr/>
        </p:nvSpPr>
        <p:spPr>
          <a:xfrm>
            <a:off x="8360229" y="1345473"/>
            <a:ext cx="2899954" cy="2050869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Неправильный порядок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0079" y="4049486"/>
            <a:ext cx="1180943" cy="9990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Берет из шкафчика куртку, надевает ее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38099" y="4049486"/>
            <a:ext cx="1158244" cy="999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ждет помощи взрослого, надеть куртку или застегнуть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80905" y="4049486"/>
            <a:ext cx="1048143" cy="999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Берет из шкафчика варежки, надевает их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77074" y="4049486"/>
            <a:ext cx="1085923" cy="999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Снимает варежки, кладет на место в шкафчик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31874" y="4049486"/>
            <a:ext cx="1097280" cy="9990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Берет шапку, надевает ее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503920" y="4049486"/>
            <a:ext cx="1136469" cy="901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Ждет помощи, завязать шапку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079240" y="4016828"/>
            <a:ext cx="1180943" cy="966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Берет сапоги, надевает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2106" y="5564777"/>
            <a:ext cx="1158244" cy="966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Берет из шкафчика, шарф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74302" y="5564777"/>
            <a:ext cx="1048143" cy="966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Ждет помощи взрослого, его завязать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799585" y="5564777"/>
            <a:ext cx="1085923" cy="966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Берет из шкафчика варежки, надевает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54325" y="3683726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 мин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442323" y="3631472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мин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3880905" y="363325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 сек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5396670" y="3631472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 сек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899372" y="3607133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 сек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8643190" y="3607133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 сек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0272807" y="3595856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 мин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801586" y="522871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 сек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2369409" y="522871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 сек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976012" y="522871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30 сек</a:t>
            </a:r>
            <a:endParaRPr lang="ru-RU" dirty="0"/>
          </a:p>
        </p:txBody>
      </p:sp>
      <p:sp>
        <p:nvSpPr>
          <p:cNvPr id="39" name="Стрелка вправо 38"/>
          <p:cNvSpPr/>
          <p:nvPr/>
        </p:nvSpPr>
        <p:spPr>
          <a:xfrm>
            <a:off x="1830350" y="4500154"/>
            <a:ext cx="359549" cy="189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>
            <a:off x="3442054" y="4467497"/>
            <a:ext cx="323166" cy="23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4938223" y="4500154"/>
            <a:ext cx="359702" cy="1894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>
            <a:off x="6462997" y="4500154"/>
            <a:ext cx="368877" cy="202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8065069" y="4467497"/>
            <a:ext cx="295160" cy="222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право 44"/>
          <p:cNvSpPr/>
          <p:nvPr/>
        </p:nvSpPr>
        <p:spPr>
          <a:xfrm>
            <a:off x="9643031" y="4467497"/>
            <a:ext cx="334349" cy="2351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право 45"/>
          <p:cNvSpPr/>
          <p:nvPr/>
        </p:nvSpPr>
        <p:spPr>
          <a:xfrm>
            <a:off x="230624" y="5878286"/>
            <a:ext cx="400127" cy="300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>
            <a:off x="1878036" y="5972991"/>
            <a:ext cx="264176" cy="1502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право 47"/>
          <p:cNvSpPr/>
          <p:nvPr/>
        </p:nvSpPr>
        <p:spPr>
          <a:xfrm>
            <a:off x="3322445" y="6048103"/>
            <a:ext cx="442775" cy="267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право 48"/>
          <p:cNvSpPr/>
          <p:nvPr/>
        </p:nvSpPr>
        <p:spPr>
          <a:xfrm>
            <a:off x="4938223" y="5878286"/>
            <a:ext cx="430612" cy="300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Выноска-облако 49"/>
          <p:cNvSpPr/>
          <p:nvPr/>
        </p:nvSpPr>
        <p:spPr>
          <a:xfrm>
            <a:off x="6713656" y="5259416"/>
            <a:ext cx="3912977" cy="1469574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Итого 15 мин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514057" y="5166499"/>
            <a:ext cx="338127" cy="165540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выход</a:t>
            </a:r>
            <a:endParaRPr lang="ru-RU" dirty="0"/>
          </a:p>
        </p:txBody>
      </p:sp>
      <p:sp>
        <p:nvSpPr>
          <p:cNvPr id="52" name="Стрелка вправо 51"/>
          <p:cNvSpPr/>
          <p:nvPr/>
        </p:nvSpPr>
        <p:spPr>
          <a:xfrm>
            <a:off x="6074229" y="5822769"/>
            <a:ext cx="573206" cy="300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043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5063" y="274320"/>
            <a:ext cx="2193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Анализ проблем </a:t>
            </a:r>
            <a:endParaRPr lang="ru-RU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651010"/>
              </p:ext>
            </p:extLst>
          </p:nvPr>
        </p:nvGraphicFramePr>
        <p:xfrm>
          <a:off x="1153307" y="971868"/>
          <a:ext cx="9584361" cy="5394836"/>
        </p:xfrm>
        <a:graphic>
          <a:graphicData uri="http://schemas.openxmlformats.org/drawingml/2006/table">
            <a:tbl>
              <a:tblPr firstRow="1" firstCol="1" bandRow="1"/>
              <a:tblGrid>
                <a:gridCol w="671181">
                  <a:extLst>
                    <a:ext uri="{9D8B030D-6E8A-4147-A177-3AD203B41FA5}">
                      <a16:colId xmlns:a16="http://schemas.microsoft.com/office/drawing/2014/main" val="807467476"/>
                    </a:ext>
                  </a:extLst>
                </a:gridCol>
                <a:gridCol w="2567461">
                  <a:extLst>
                    <a:ext uri="{9D8B030D-6E8A-4147-A177-3AD203B41FA5}">
                      <a16:colId xmlns:a16="http://schemas.microsoft.com/office/drawing/2014/main" val="1654240979"/>
                    </a:ext>
                  </a:extLst>
                </a:gridCol>
                <a:gridCol w="2973602">
                  <a:extLst>
                    <a:ext uri="{9D8B030D-6E8A-4147-A177-3AD203B41FA5}">
                      <a16:colId xmlns:a16="http://schemas.microsoft.com/office/drawing/2014/main" val="2025567264"/>
                    </a:ext>
                  </a:extLst>
                </a:gridCol>
                <a:gridCol w="3372117">
                  <a:extLst>
                    <a:ext uri="{9D8B030D-6E8A-4147-A177-3AD203B41FA5}">
                      <a16:colId xmlns:a16="http://schemas.microsoft.com/office/drawing/2014/main" val="1656757926"/>
                    </a:ext>
                  </a:extLst>
                </a:gridCol>
              </a:tblGrid>
              <a:tr h="4063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Способ решения проблемы (устранения коренной причины)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702124"/>
                  </a:ext>
                </a:extLst>
              </a:tr>
              <a:tr h="11390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Несовершенство микропроцессов у воспитанников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Неумение завязывать шапочку, проблема застегивать молнию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Обучение воспитанников застегивать молнию, завязывать шапочку, шнурки через использование игровых моментов, дидактических игр и пособий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383448"/>
                  </a:ext>
                </a:extLst>
              </a:tr>
              <a:tr h="14238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Вещи в шкафчиках детей расположены хаотично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выстроен алгоритм размещения вещей в шкафчике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Обращать внимание детей на алгоритм, который расположен внутри каждого шкафчика. Замотивировать ребенка содержать в прядке вещи (изготовить смайлики)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050081"/>
                  </a:ext>
                </a:extLst>
              </a:tr>
              <a:tr h="854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Дети отвлекаются на других детей и не следять за алгоритмами.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Невнимательность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Обращать внимание детей на алгоритмы, которые распложены на каждом шкафчике.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996245"/>
                  </a:ext>
                </a:extLst>
              </a:tr>
              <a:tr h="5695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 детей не развита самостоятельность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самостоятельность детей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Учить детей одеваться самостоятельность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31025"/>
                  </a:ext>
                </a:extLst>
              </a:tr>
              <a:tr h="5917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Лишние движения, ожидания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соблюдения алгоритма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Обучать детей пользоваться алгоритмами, при одевании на прогулку.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823" marR="518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027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590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64674" y="23719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</a:rPr>
              <a:t>Карта </a:t>
            </a:r>
            <a:r>
              <a:rPr lang="ru-RU" b="1" dirty="0" smtClean="0">
                <a:solidFill>
                  <a:prstClr val="black"/>
                </a:solidFill>
              </a:rPr>
              <a:t>целевого </a:t>
            </a:r>
            <a:r>
              <a:rPr lang="ru-RU" b="1" dirty="0">
                <a:solidFill>
                  <a:prstClr val="black"/>
                </a:solidFill>
              </a:rPr>
              <a:t>состояния процесса:</a:t>
            </a:r>
          </a:p>
          <a:p>
            <a:pPr lvl="0" algn="ctr"/>
            <a:r>
              <a:rPr lang="ru-RU" b="1" i="1" dirty="0">
                <a:solidFill>
                  <a:prstClr val="black"/>
                </a:solidFill>
              </a:rPr>
              <a:t>«Организация режимного момента одевания детей на прогулку с помощью алгоритмов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3509" y="2299063"/>
            <a:ext cx="404948" cy="25341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Вход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5731" y="2246811"/>
            <a:ext cx="2677885" cy="27040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Педагог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Организоватьь</a:t>
            </a:r>
            <a:r>
              <a:rPr lang="ru-RU" dirty="0" smtClean="0">
                <a:solidFill>
                  <a:schemeClr val="tx1"/>
                </a:solidFill>
              </a:rPr>
              <a:t> детей для организации режимного момента- одевания детей на прогулку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Параметры шага: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От 30 сек до 1 мин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0890" y="2253342"/>
            <a:ext cx="2808514" cy="27040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Дети: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Самостоятельно подходят к шкафчику и берут в соответствии с алгоритмом свои вещи для одевания на прогулку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Параметры шага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4мин-5 мин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6678" y="2253342"/>
            <a:ext cx="2913018" cy="270401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Педагог и дети 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Готовность педагога и детей к дальнейшему взаимодействию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Параметры шага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30 сек-1 мин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46970" y="2210889"/>
            <a:ext cx="387533" cy="271054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Выход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822960" y="3317966"/>
            <a:ext cx="287383" cy="235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903616" y="3252651"/>
            <a:ext cx="394064" cy="2220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328263" y="3317966"/>
            <a:ext cx="398415" cy="235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0639696" y="3317966"/>
            <a:ext cx="411481" cy="235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242559" y="5081453"/>
            <a:ext cx="3418115" cy="16197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ВПП – 7 минут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60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627017"/>
            <a:ext cx="5690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ДОСТИГНУТЫЕ РЕЗУЛЬТАТЫ (БЫЛО И СТАЛО)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0262" y="1907177"/>
            <a:ext cx="4585063" cy="3762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44490" y="1907177"/>
            <a:ext cx="4545875" cy="38143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53143" y="2664822"/>
            <a:ext cx="2090057" cy="25211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Подготовка педагогов и детей к проведению режимного момента одевания детей на прогулку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48594" y="3148149"/>
            <a:ext cx="1567543" cy="152835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10-15 мин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762793" y="3788228"/>
            <a:ext cx="581298" cy="26125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40434" y="2534193"/>
            <a:ext cx="2011680" cy="27562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Подготовка педагогов и детей к проведению режимного момента одевания детей на прогулку с помощью алгоритмов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457509" y="3024051"/>
            <a:ext cx="1469570" cy="152835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5-7 минут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8752114" y="3670663"/>
            <a:ext cx="613955" cy="26125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261237" y="1537845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Было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526252" y="1562185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Стало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07466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139</TotalTime>
  <Words>690</Words>
  <Application>Microsoft Office PowerPoint</Application>
  <PresentationFormat>Широкоэкранный</PresentationFormat>
  <Paragraphs>199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12</cp:revision>
  <dcterms:created xsi:type="dcterms:W3CDTF">2025-12-22T12:17:31Z</dcterms:created>
  <dcterms:modified xsi:type="dcterms:W3CDTF">2025-12-23T09:00:28Z</dcterms:modified>
</cp:coreProperties>
</file>