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2" autoAdjust="0"/>
    <p:restoredTop sz="94660"/>
  </p:normalViewPr>
  <p:slideViewPr>
    <p:cSldViewPr snapToGrid="0">
      <p:cViewPr varScale="1">
        <p:scale>
          <a:sx n="73" d="100"/>
          <a:sy n="73" d="100"/>
        </p:scale>
        <p:origin x="4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CA8AC7E-E243-8CE3-FE73-C36D25429EC8}"/>
              </a:ext>
            </a:extLst>
          </p:cNvPr>
          <p:cNvSpPr txBox="1"/>
          <p:nvPr/>
        </p:nvSpPr>
        <p:spPr>
          <a:xfrm>
            <a:off x="2816941" y="176980"/>
            <a:ext cx="4951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/>
              <a:t>МБДОУ </a:t>
            </a:r>
            <a:r>
              <a:rPr lang="ru-RU" dirty="0" err="1"/>
              <a:t>Горкинский</a:t>
            </a:r>
            <a:r>
              <a:rPr lang="ru-RU" dirty="0"/>
              <a:t> детский сад «Журавлик»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AE757BF-F93D-3F09-9CE3-1B158BEFD881}"/>
              </a:ext>
            </a:extLst>
          </p:cNvPr>
          <p:cNvSpPr txBox="1"/>
          <p:nvPr/>
        </p:nvSpPr>
        <p:spPr>
          <a:xfrm>
            <a:off x="940435" y="2168013"/>
            <a:ext cx="68285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Тема проекта : «Организация режимного момента – одевание детей на прогулку</a:t>
            </a:r>
          </a:p>
          <a:p>
            <a:r>
              <a:rPr lang="ru-RU" sz="2000" b="1" dirty="0"/>
              <a:t>с помощью алгоритмов»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40A32B-D970-6380-59B9-D3771EE6EB81}"/>
              </a:ext>
            </a:extLst>
          </p:cNvPr>
          <p:cNvSpPr txBox="1"/>
          <p:nvPr/>
        </p:nvSpPr>
        <p:spPr>
          <a:xfrm>
            <a:off x="9232490" y="5515897"/>
            <a:ext cx="28184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Выполнила воспитатель </a:t>
            </a:r>
          </a:p>
          <a:p>
            <a:r>
              <a:rPr lang="ru-RU" dirty="0"/>
              <a:t>Климина Надежда </a:t>
            </a:r>
          </a:p>
          <a:p>
            <a:r>
              <a:rPr lang="ru-RU" dirty="0"/>
              <a:t>Анатольевна </a:t>
            </a:r>
          </a:p>
        </p:txBody>
      </p:sp>
    </p:spTree>
    <p:extLst>
      <p:ext uri="{BB962C8B-B14F-4D97-AF65-F5344CB8AC3E}">
        <p14:creationId xmlns:p14="http://schemas.microsoft.com/office/powerpoint/2010/main" val="1251453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16182" y="412875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Было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41" y="1110343"/>
            <a:ext cx="2001339" cy="274320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959" y="1110343"/>
            <a:ext cx="1955168" cy="274320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354907" y="381893"/>
            <a:ext cx="86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Стало </a:t>
            </a: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9832" y="4020116"/>
            <a:ext cx="2176094" cy="283788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1164" y="1032240"/>
            <a:ext cx="1949312" cy="2821304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2750" y="1022351"/>
            <a:ext cx="2051714" cy="2831194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7759" y="4074712"/>
            <a:ext cx="2341093" cy="2728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5213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99508" y="205434"/>
            <a:ext cx="2896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Достигнутые результаты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36914" y="1619794"/>
            <a:ext cx="2011680" cy="209005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50</a:t>
            </a:r>
            <a:r>
              <a:rPr lang="en-US" dirty="0" smtClean="0">
                <a:solidFill>
                  <a:schemeClr val="tx1"/>
                </a:solidFill>
              </a:rPr>
              <a:t>%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56508" y="3709851"/>
            <a:ext cx="1972492" cy="293914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 </a:t>
            </a:r>
            <a:r>
              <a:rPr lang="ru-RU" dirty="0" smtClean="0">
                <a:solidFill>
                  <a:schemeClr val="tx1"/>
                </a:solidFill>
              </a:rPr>
              <a:t>мин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468188" y="1619794"/>
            <a:ext cx="3262707" cy="502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ЭФФЕКТ </a:t>
            </a:r>
          </a:p>
          <a:p>
            <a:pPr marL="342900" indent="-342900" algn="ctr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У всех детей остается время для самостоятельной деятельности </a:t>
            </a:r>
          </a:p>
          <a:p>
            <a:pPr marL="342900" indent="-342900" algn="ctr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Дети </a:t>
            </a:r>
            <a:r>
              <a:rPr lang="ru-RU" dirty="0" err="1" smtClean="0">
                <a:solidFill>
                  <a:schemeClr val="tx1"/>
                </a:solidFill>
              </a:rPr>
              <a:t>самоостоятельно</a:t>
            </a:r>
            <a:r>
              <a:rPr lang="ru-RU" dirty="0" smtClean="0">
                <a:solidFill>
                  <a:schemeClr val="tx1"/>
                </a:solidFill>
              </a:rPr>
              <a:t> одеваются на прогулку.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160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83" y="444137"/>
            <a:ext cx="9977800" cy="6244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585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0373A39-1003-0D13-8D40-60ABFA8FCB70}"/>
              </a:ext>
            </a:extLst>
          </p:cNvPr>
          <p:cNvSpPr txBox="1"/>
          <p:nvPr/>
        </p:nvSpPr>
        <p:spPr>
          <a:xfrm>
            <a:off x="1401097" y="57518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F297E840-A8A0-D815-03E5-718E8EAB38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4812804"/>
              </p:ext>
            </p:extLst>
          </p:nvPr>
        </p:nvGraphicFramePr>
        <p:xfrm>
          <a:off x="161670" y="822241"/>
          <a:ext cx="6180136" cy="2349186"/>
        </p:xfrm>
        <a:graphic>
          <a:graphicData uri="http://schemas.openxmlformats.org/drawingml/2006/table">
            <a:tbl>
              <a:tblPr firstRow="1" firstCol="1" bandRow="1"/>
              <a:tblGrid>
                <a:gridCol w="6180136">
                  <a:extLst>
                    <a:ext uri="{9D8B030D-6E8A-4147-A177-3AD203B41FA5}">
                      <a16:colId xmlns:a16="http://schemas.microsoft.com/office/drawing/2014/main" val="3907579173"/>
                    </a:ext>
                  </a:extLst>
                </a:gridCol>
              </a:tblGrid>
              <a:tr h="16642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ВОВЛЕЧЕННЫЕ ЛИЦА И РАМКИ ПРОЕКТА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433" marR="634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3154646"/>
                  </a:ext>
                </a:extLst>
              </a:tr>
              <a:tr h="21827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Заказчики процесса —  воспитатель, помощник воспитателя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Периметр проекта — раздевалка средней группы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Владелец процесса — заведующий Дроздова Е.А.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Руководитель проекта — заведующий Дроздова Е.А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Команда проекта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— заведующий, воспитатель, помощник воспитателя, родители (законные представители)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Начало процесса – 1.10.2025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Конец процесса – 25.10.2025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433" marR="634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9633230"/>
                  </a:ext>
                </a:extLst>
              </a:tr>
            </a:tbl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5D23FCDC-2665-7670-45CC-0DBFB14B7D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855612"/>
              </p:ext>
            </p:extLst>
          </p:nvPr>
        </p:nvGraphicFramePr>
        <p:xfrm>
          <a:off x="6577781" y="829926"/>
          <a:ext cx="5452549" cy="2354494"/>
        </p:xfrm>
        <a:graphic>
          <a:graphicData uri="http://schemas.openxmlformats.org/drawingml/2006/table">
            <a:tbl>
              <a:tblPr firstRow="1" firstCol="1" bandRow="1"/>
              <a:tblGrid>
                <a:gridCol w="5452549">
                  <a:extLst>
                    <a:ext uri="{9D8B030D-6E8A-4147-A177-3AD203B41FA5}">
                      <a16:colId xmlns:a16="http://schemas.microsoft.com/office/drawing/2014/main" val="4059770568"/>
                    </a:ext>
                  </a:extLst>
                </a:gridCol>
              </a:tblGrid>
              <a:tr h="157760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ОБОСНОВАНИЕ ВЫБОРА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433" marR="634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1586392"/>
                  </a:ext>
                </a:extLst>
              </a:tr>
              <a:tr h="21914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Ключевой риск — большая затрата времени на подготовку детей на прогулку, сокращение времени пребывания детей на свежем воздухе.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Проблемы: потеря времени при выполнении ежедневных операций детьми и педагогами в режимных моментах (одевание детей на прогулку)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+mj-lt"/>
                        <a:buAutoNum type="arabicPeriod"/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соблюдение алгоритма одевания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+mj-lt"/>
                        <a:buAutoNum type="arabicPeriod"/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Ожидание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+mj-lt"/>
                        <a:buAutoNum type="arabicPeriod"/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Лишнее движение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нужная транспортировка  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433" marR="634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6398107"/>
                  </a:ext>
                </a:extLst>
              </a:tr>
            </a:tbl>
          </a:graphicData>
        </a:graphic>
      </p:graphicFrame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971E20F3-91FF-EBB0-FBE5-8BD383D998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220" y="3171427"/>
            <a:ext cx="9393936" cy="2257044"/>
          </a:xfrm>
          <a:prstGeom prst="rect">
            <a:avLst/>
          </a:prstGeom>
        </p:spPr>
      </p:pic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id="{E701D18A-4F9F-6E2A-AFC5-A849334F5B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60560"/>
              </p:ext>
            </p:extLst>
          </p:nvPr>
        </p:nvGraphicFramePr>
        <p:xfrm>
          <a:off x="3595688" y="4126931"/>
          <a:ext cx="7298735" cy="2634996"/>
        </p:xfrm>
        <a:graphic>
          <a:graphicData uri="http://schemas.openxmlformats.org/drawingml/2006/table">
            <a:tbl>
              <a:tblPr firstRow="1" firstCol="1" bandRow="1"/>
              <a:tblGrid>
                <a:gridCol w="7298735">
                  <a:extLst>
                    <a:ext uri="{9D8B030D-6E8A-4147-A177-3AD203B41FA5}">
                      <a16:colId xmlns:a16="http://schemas.microsoft.com/office/drawing/2014/main" val="2714327186"/>
                    </a:ext>
                  </a:extLst>
                </a:gridCol>
              </a:tblGrid>
              <a:tr h="157760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КЛЮЧЕВЫЕ СОБЫТИЯ ПРОЕКТА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433" marR="634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0436913"/>
                  </a:ext>
                </a:extLst>
              </a:tr>
              <a:tr h="19315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Старт проекта —1.10.2025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Диагностика и определение целевого состояния — 1.10.2025 по 5.10.2025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разработка карты текущего состояния — 1.10.2025 по 5.10.2025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разработка карты целевого состояния — 10.10.2025 по 20.10.2025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Внедрение улучшений — 20.10.2025 по 25.11.2025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совещание по защите подходов внедрения — 28.10.2025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+mj-lt"/>
                        <a:buAutoNum type="arabicPeriod"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Закрепление результатов и закрытие проектов — 20.10.2025 по 25.11.2025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завершающее совещание – 30.11.2025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433" marR="634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7177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5158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461CFA6-2B7A-7DDF-A20F-96F4F462E527}"/>
              </a:ext>
            </a:extLst>
          </p:cNvPr>
          <p:cNvSpPr txBox="1"/>
          <p:nvPr/>
        </p:nvSpPr>
        <p:spPr>
          <a:xfrm>
            <a:off x="1415845" y="1253613"/>
            <a:ext cx="758067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Руководитель проекта</a:t>
            </a:r>
            <a:r>
              <a:rPr lang="ru-RU" sz="2000" b="1" dirty="0"/>
              <a:t>: </a:t>
            </a:r>
          </a:p>
          <a:p>
            <a:endParaRPr lang="ru-RU" sz="2000" b="1" dirty="0"/>
          </a:p>
          <a:p>
            <a:r>
              <a:rPr lang="ru-RU" sz="2000" b="1" dirty="0"/>
              <a:t>Заведующий </a:t>
            </a:r>
            <a:r>
              <a:rPr lang="ru-RU" sz="2000" b="1" dirty="0" err="1"/>
              <a:t>Горкинский</a:t>
            </a:r>
            <a:r>
              <a:rPr lang="ru-RU" sz="2000" b="1" dirty="0"/>
              <a:t> детский сад «Журавлик» </a:t>
            </a:r>
          </a:p>
          <a:p>
            <a:r>
              <a:rPr lang="ru-RU" sz="2000" b="1" dirty="0"/>
              <a:t>Дроздова Елена </a:t>
            </a:r>
            <a:r>
              <a:rPr lang="ru-RU" sz="2000" b="1" dirty="0" err="1"/>
              <a:t>Анатольеввна</a:t>
            </a:r>
            <a:r>
              <a:rPr lang="ru-RU" sz="2000" b="1" dirty="0"/>
              <a:t> </a:t>
            </a:r>
          </a:p>
          <a:p>
            <a:endParaRPr lang="ru-RU" sz="2000" b="1" dirty="0"/>
          </a:p>
          <a:p>
            <a:r>
              <a:rPr lang="ru-RU" sz="2400" b="1" dirty="0"/>
              <a:t>Команда проекта:</a:t>
            </a:r>
          </a:p>
          <a:p>
            <a:endParaRPr lang="ru-RU" sz="2400" b="1" dirty="0"/>
          </a:p>
          <a:p>
            <a:r>
              <a:rPr lang="ru-RU" sz="2000" b="1" dirty="0"/>
              <a:t>Климина Надежда Анатольевна – воспитатель </a:t>
            </a:r>
          </a:p>
          <a:p>
            <a:r>
              <a:rPr lang="ru-RU" sz="2000" b="1" dirty="0"/>
              <a:t>Антипова Марина Петровна – </a:t>
            </a:r>
            <a:r>
              <a:rPr lang="ru-RU" sz="2000" b="1" dirty="0" err="1"/>
              <a:t>пом.воспитателя</a:t>
            </a:r>
            <a:r>
              <a:rPr lang="ru-RU" sz="20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30079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F6E52B91-9464-F6A0-30B2-AB1F69D0F7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2761870"/>
              </p:ext>
            </p:extLst>
          </p:nvPr>
        </p:nvGraphicFramePr>
        <p:xfrm>
          <a:off x="0" y="39113"/>
          <a:ext cx="12049432" cy="6818887"/>
        </p:xfrm>
        <a:graphic>
          <a:graphicData uri="http://schemas.openxmlformats.org/drawingml/2006/table">
            <a:tbl>
              <a:tblPr firstRow="1" firstCol="1" bandRow="1"/>
              <a:tblGrid>
                <a:gridCol w="786298">
                  <a:extLst>
                    <a:ext uri="{9D8B030D-6E8A-4147-A177-3AD203B41FA5}">
                      <a16:colId xmlns:a16="http://schemas.microsoft.com/office/drawing/2014/main" val="1628665582"/>
                    </a:ext>
                  </a:extLst>
                </a:gridCol>
                <a:gridCol w="5088858">
                  <a:extLst>
                    <a:ext uri="{9D8B030D-6E8A-4147-A177-3AD203B41FA5}">
                      <a16:colId xmlns:a16="http://schemas.microsoft.com/office/drawing/2014/main" val="3662460159"/>
                    </a:ext>
                  </a:extLst>
                </a:gridCol>
                <a:gridCol w="1633180">
                  <a:extLst>
                    <a:ext uri="{9D8B030D-6E8A-4147-A177-3AD203B41FA5}">
                      <a16:colId xmlns:a16="http://schemas.microsoft.com/office/drawing/2014/main" val="1182775551"/>
                    </a:ext>
                  </a:extLst>
                </a:gridCol>
                <a:gridCol w="2044629">
                  <a:extLst>
                    <a:ext uri="{9D8B030D-6E8A-4147-A177-3AD203B41FA5}">
                      <a16:colId xmlns:a16="http://schemas.microsoft.com/office/drawing/2014/main" val="2876384845"/>
                    </a:ext>
                  </a:extLst>
                </a:gridCol>
                <a:gridCol w="2496467">
                  <a:extLst>
                    <a:ext uri="{9D8B030D-6E8A-4147-A177-3AD203B41FA5}">
                      <a16:colId xmlns:a16="http://schemas.microsoft.com/office/drawing/2014/main" val="1949327621"/>
                    </a:ext>
                  </a:extLst>
                </a:gridCol>
              </a:tblGrid>
              <a:tr h="1510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5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мероприятий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Срок реализации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Ожидаемый результат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Ответственный исполнитель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5838519"/>
                  </a:ext>
                </a:extLst>
              </a:tr>
              <a:tr h="5309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5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Создание рабочей группы. Диагностика, решения проблемы.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1.10.2025 по 5.10.2025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Сформирована команда проекта, определены проблемы.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Заведующий,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воспитатель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2788267"/>
                  </a:ext>
                </a:extLst>
              </a:tr>
              <a:tr h="31393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5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Анализ текущего состояния процесса, поиск методического обеспечения.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1.10.2025 по 5.10.2025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Карта текущего состояния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воспитатель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6605173"/>
                  </a:ext>
                </a:extLst>
              </a:tr>
              <a:tr h="5309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5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Планирование целевого состояния и определения мероприятий, направленных на решения проблем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10.10.2025 по 20.10.2025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Карта целевого состояния. План мероприятий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воспитатель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4112963"/>
                  </a:ext>
                </a:extLst>
              </a:tr>
              <a:tr h="9233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5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Внедрение улучшений: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освобождение рабочей зоны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-разработка и изготовление алгоритма одевания и раздевания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-разработать и изготовить алгоритм хранения одежды в шкафчиках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визуализация пространства раздевалки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20.10.2025 по 25.11.2025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Внедрена система улучшений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воспитатель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2092120"/>
                  </a:ext>
                </a:extLst>
              </a:tr>
              <a:tr h="57479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5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Совещание по защите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28.10.2025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Принятие результатов и внесение поправок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Заведующий, воспитатель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4914152"/>
                  </a:ext>
                </a:extLst>
              </a:tr>
              <a:tr h="85647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5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Закрепление результатов и закрытие проекта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20.10.2025 по 25.11.2025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Процесс сокращения времени одевания детей на прогулку оптимизирован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Заведующий ,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Воспитатель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593" marR="295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77211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8812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B2A097-0505-C30B-176B-0E5F3FDA180A}"/>
              </a:ext>
            </a:extLst>
          </p:cNvPr>
          <p:cNvSpPr txBox="1"/>
          <p:nvPr/>
        </p:nvSpPr>
        <p:spPr>
          <a:xfrm>
            <a:off x="1397726" y="46220"/>
            <a:ext cx="808418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Карта текущего состояния процесса:</a:t>
            </a:r>
          </a:p>
          <a:p>
            <a:pPr algn="ctr"/>
            <a:r>
              <a:rPr lang="ru-RU" sz="2000" b="1" i="1" dirty="0"/>
              <a:t>«Организация режимного момента одевания детей на прогулку с помощью алгоритмов»</a:t>
            </a:r>
          </a:p>
        </p:txBody>
      </p:sp>
      <p:sp>
        <p:nvSpPr>
          <p:cNvPr id="7" name="Взрыв: 14 точек 6">
            <a:extLst>
              <a:ext uri="{FF2B5EF4-FFF2-40B4-BE49-F238E27FC236}">
                <a16:creationId xmlns:a16="http://schemas.microsoft.com/office/drawing/2014/main" id="{0E74A549-2A23-47A4-660C-C8D423FB9064}"/>
              </a:ext>
            </a:extLst>
          </p:cNvPr>
          <p:cNvSpPr/>
          <p:nvPr/>
        </p:nvSpPr>
        <p:spPr>
          <a:xfrm>
            <a:off x="619433" y="1445341"/>
            <a:ext cx="2684206" cy="1784555"/>
          </a:xfrm>
          <a:prstGeom prst="irregularSeal2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Из лишние запасы</a:t>
            </a:r>
          </a:p>
        </p:txBody>
      </p:sp>
      <p:sp>
        <p:nvSpPr>
          <p:cNvPr id="8" name="Взрыв: 14 точек 7">
            <a:extLst>
              <a:ext uri="{FF2B5EF4-FFF2-40B4-BE49-F238E27FC236}">
                <a16:creationId xmlns:a16="http://schemas.microsoft.com/office/drawing/2014/main" id="{DACDD732-665C-DE00-3D50-BD81BAD82DB3}"/>
              </a:ext>
            </a:extLst>
          </p:cNvPr>
          <p:cNvSpPr/>
          <p:nvPr/>
        </p:nvSpPr>
        <p:spPr>
          <a:xfrm>
            <a:off x="4564626" y="1004373"/>
            <a:ext cx="3664974" cy="2213244"/>
          </a:xfrm>
          <a:prstGeom prst="irregularSeal2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Ожидание помощи «Не взять?»</a:t>
            </a:r>
          </a:p>
        </p:txBody>
      </p:sp>
      <p:sp>
        <p:nvSpPr>
          <p:cNvPr id="10" name="Взрыв: 14 точек 9">
            <a:extLst>
              <a:ext uri="{FF2B5EF4-FFF2-40B4-BE49-F238E27FC236}">
                <a16:creationId xmlns:a16="http://schemas.microsoft.com/office/drawing/2014/main" id="{8BBDEA16-45C8-76F0-5E51-13A76D3D0EF6}"/>
              </a:ext>
            </a:extLst>
          </p:cNvPr>
          <p:cNvSpPr/>
          <p:nvPr/>
        </p:nvSpPr>
        <p:spPr>
          <a:xfrm>
            <a:off x="9266903" y="1061884"/>
            <a:ext cx="2403987" cy="2035277"/>
          </a:xfrm>
          <a:prstGeom prst="irregularSeal2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Лишние вещи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3DB05D3-4E02-A592-2968-0423F112C528}"/>
              </a:ext>
            </a:extLst>
          </p:cNvPr>
          <p:cNvSpPr/>
          <p:nvPr/>
        </p:nvSpPr>
        <p:spPr>
          <a:xfrm>
            <a:off x="1002890" y="3819832"/>
            <a:ext cx="1106129" cy="128311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Ребенок вышел, подошел к шкафчику достал куртку 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93C98DD2-1534-2F93-2AA3-5F0FE442A7EE}"/>
              </a:ext>
            </a:extLst>
          </p:cNvPr>
          <p:cNvSpPr/>
          <p:nvPr/>
        </p:nvSpPr>
        <p:spPr>
          <a:xfrm>
            <a:off x="2920181" y="3819832"/>
            <a:ext cx="1224116" cy="128310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Положил куртку на скамью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131249CA-865E-D695-982D-04C0C0E94D3D}"/>
              </a:ext>
            </a:extLst>
          </p:cNvPr>
          <p:cNvSpPr/>
          <p:nvPr/>
        </p:nvSpPr>
        <p:spPr>
          <a:xfrm>
            <a:off x="4763729" y="3798332"/>
            <a:ext cx="1224116" cy="128310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Подошел к шкафчику еще 2 раза достал вещи и положил их на скамью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008AF4EC-E1C9-1E44-8F20-83A6D433D2FE}"/>
              </a:ext>
            </a:extLst>
          </p:cNvPr>
          <p:cNvSpPr/>
          <p:nvPr/>
        </p:nvSpPr>
        <p:spPr>
          <a:xfrm>
            <a:off x="6607277" y="3819831"/>
            <a:ext cx="1356852" cy="12831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Сел на скамейку, стал брать вещи и думать с чего начать одеваться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9A65B39-0C62-0735-B2BE-B7E1769175A9}"/>
              </a:ext>
            </a:extLst>
          </p:cNvPr>
          <p:cNvSpPr/>
          <p:nvPr/>
        </p:nvSpPr>
        <p:spPr>
          <a:xfrm>
            <a:off x="8908026" y="3819831"/>
            <a:ext cx="1091380" cy="126160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Нашел штаны и начал надевать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5A830CF-84D3-730F-CF17-945F3DF9AD18}"/>
              </a:ext>
            </a:extLst>
          </p:cNvPr>
          <p:cNvSpPr/>
          <p:nvPr/>
        </p:nvSpPr>
        <p:spPr>
          <a:xfrm>
            <a:off x="1002889" y="5574889"/>
            <a:ext cx="1106129" cy="120936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Ищет носки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9A8EB1C-2662-C839-53EF-D88E140AEFB0}"/>
              </a:ext>
            </a:extLst>
          </p:cNvPr>
          <p:cNvSpPr/>
          <p:nvPr/>
        </p:nvSpPr>
        <p:spPr>
          <a:xfrm>
            <a:off x="2938585" y="5597325"/>
            <a:ext cx="1106129" cy="119430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Надевает носки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4868CE5-2A34-0A85-609B-5C7EC4033995}"/>
              </a:ext>
            </a:extLst>
          </p:cNvPr>
          <p:cNvSpPr/>
          <p:nvPr/>
        </p:nvSpPr>
        <p:spPr>
          <a:xfrm>
            <a:off x="4962832" y="5574889"/>
            <a:ext cx="1133168" cy="119430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Ищет в куче одежды кофту 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1C01A08-3D13-CBBA-4F7F-9CB27F2515C7}"/>
              </a:ext>
            </a:extLst>
          </p:cNvPr>
          <p:cNvSpPr/>
          <p:nvPr/>
        </p:nvSpPr>
        <p:spPr>
          <a:xfrm>
            <a:off x="6709108" y="5574889"/>
            <a:ext cx="1255022" cy="119430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Надевает кофту 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5FD48DCB-D274-BCD1-5271-BA5F31EE79AD}"/>
              </a:ext>
            </a:extLst>
          </p:cNvPr>
          <p:cNvSpPr/>
          <p:nvPr/>
        </p:nvSpPr>
        <p:spPr>
          <a:xfrm>
            <a:off x="8866238" y="5574888"/>
            <a:ext cx="1133168" cy="119430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Ждет помощи взрослого застегнуть кофту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7E8CCBE-EFBE-FFA8-1BFD-0D28DDACA47C}"/>
              </a:ext>
            </a:extLst>
          </p:cNvPr>
          <p:cNvSpPr txBox="1"/>
          <p:nvPr/>
        </p:nvSpPr>
        <p:spPr>
          <a:xfrm>
            <a:off x="1106129" y="3429000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30 сек.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CF9A70D-908B-9879-267B-855F3EB1C23B}"/>
              </a:ext>
            </a:extLst>
          </p:cNvPr>
          <p:cNvSpPr txBox="1"/>
          <p:nvPr/>
        </p:nvSpPr>
        <p:spPr>
          <a:xfrm>
            <a:off x="3303639" y="3450500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30 сек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3B5DFBA-5C14-5DC7-A802-C921E0CC9DC1}"/>
              </a:ext>
            </a:extLst>
          </p:cNvPr>
          <p:cNvSpPr txBox="1"/>
          <p:nvPr/>
        </p:nvSpPr>
        <p:spPr>
          <a:xfrm>
            <a:off x="5019285" y="3419173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1 мин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5E01ED1-8284-0134-0798-CE3149242986}"/>
              </a:ext>
            </a:extLst>
          </p:cNvPr>
          <p:cNvSpPr txBox="1"/>
          <p:nvPr/>
        </p:nvSpPr>
        <p:spPr>
          <a:xfrm>
            <a:off x="7042104" y="3450500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1 мин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388CC05-8637-D2F7-400D-AF7EDE7A7B30}"/>
              </a:ext>
            </a:extLst>
          </p:cNvPr>
          <p:cNvSpPr txBox="1"/>
          <p:nvPr/>
        </p:nvSpPr>
        <p:spPr>
          <a:xfrm>
            <a:off x="9085006" y="3450500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2 мин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4B41E71-348D-E8BC-DAA1-3E002468FBE4}"/>
              </a:ext>
            </a:extLst>
          </p:cNvPr>
          <p:cNvSpPr txBox="1"/>
          <p:nvPr/>
        </p:nvSpPr>
        <p:spPr>
          <a:xfrm>
            <a:off x="1128158" y="5227993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30 сек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C0ED908-A53F-B682-3235-A9CAFBB3131F}"/>
              </a:ext>
            </a:extLst>
          </p:cNvPr>
          <p:cNvSpPr txBox="1"/>
          <p:nvPr/>
        </p:nvSpPr>
        <p:spPr>
          <a:xfrm>
            <a:off x="3186787" y="5205557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45 сек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2897FD9-5FC5-CF2A-474A-D7863034E9E8}"/>
              </a:ext>
            </a:extLst>
          </p:cNvPr>
          <p:cNvSpPr txBox="1"/>
          <p:nvPr/>
        </p:nvSpPr>
        <p:spPr>
          <a:xfrm>
            <a:off x="5083215" y="5227993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30 сек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8F48AE2-3838-CB75-0104-6EA9FCE022D1}"/>
              </a:ext>
            </a:extLst>
          </p:cNvPr>
          <p:cNvSpPr txBox="1"/>
          <p:nvPr/>
        </p:nvSpPr>
        <p:spPr>
          <a:xfrm>
            <a:off x="7042104" y="5205557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15 сек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1DB79BC-9CEA-C63D-C7BF-14F11B054FDF}"/>
              </a:ext>
            </a:extLst>
          </p:cNvPr>
          <p:cNvSpPr txBox="1"/>
          <p:nvPr/>
        </p:nvSpPr>
        <p:spPr>
          <a:xfrm>
            <a:off x="9024752" y="5205557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30 сек</a:t>
            </a:r>
          </a:p>
        </p:txBody>
      </p:sp>
      <p:sp>
        <p:nvSpPr>
          <p:cNvPr id="26" name="Стрелка: вправо 25">
            <a:extLst>
              <a:ext uri="{FF2B5EF4-FFF2-40B4-BE49-F238E27FC236}">
                <a16:creationId xmlns:a16="http://schemas.microsoft.com/office/drawing/2014/main" id="{C6601A4E-7E1F-9891-C07C-BAA2A098619A}"/>
              </a:ext>
            </a:extLst>
          </p:cNvPr>
          <p:cNvSpPr/>
          <p:nvPr/>
        </p:nvSpPr>
        <p:spPr>
          <a:xfrm>
            <a:off x="2256503" y="4210662"/>
            <a:ext cx="438425" cy="20678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: вправо 26">
            <a:extLst>
              <a:ext uri="{FF2B5EF4-FFF2-40B4-BE49-F238E27FC236}">
                <a16:creationId xmlns:a16="http://schemas.microsoft.com/office/drawing/2014/main" id="{8603694F-10A4-F43B-1FEA-66A2229DD196}"/>
              </a:ext>
            </a:extLst>
          </p:cNvPr>
          <p:cNvSpPr/>
          <p:nvPr/>
        </p:nvSpPr>
        <p:spPr>
          <a:xfrm>
            <a:off x="4205812" y="4199911"/>
            <a:ext cx="410433" cy="25072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27"/>
          <p:cNvSpPr/>
          <p:nvPr/>
        </p:nvSpPr>
        <p:spPr>
          <a:xfrm>
            <a:off x="6050557" y="4233095"/>
            <a:ext cx="494008" cy="1843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/>
          <p:cNvSpPr/>
          <p:nvPr/>
        </p:nvSpPr>
        <p:spPr>
          <a:xfrm>
            <a:off x="8078249" y="4266157"/>
            <a:ext cx="556720" cy="1806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право 29"/>
          <p:cNvSpPr/>
          <p:nvPr/>
        </p:nvSpPr>
        <p:spPr>
          <a:xfrm>
            <a:off x="10215154" y="4305914"/>
            <a:ext cx="418012" cy="1554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право 30"/>
          <p:cNvSpPr/>
          <p:nvPr/>
        </p:nvSpPr>
        <p:spPr>
          <a:xfrm>
            <a:off x="619433" y="6048103"/>
            <a:ext cx="235973" cy="1463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право 31"/>
          <p:cNvSpPr/>
          <p:nvPr/>
        </p:nvSpPr>
        <p:spPr>
          <a:xfrm>
            <a:off x="2369545" y="6021977"/>
            <a:ext cx="452032" cy="1725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право 32"/>
          <p:cNvSpPr/>
          <p:nvPr/>
        </p:nvSpPr>
        <p:spPr>
          <a:xfrm>
            <a:off x="4209513" y="6029851"/>
            <a:ext cx="588519" cy="164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 вправо 33"/>
          <p:cNvSpPr/>
          <p:nvPr/>
        </p:nvSpPr>
        <p:spPr>
          <a:xfrm>
            <a:off x="6190361" y="5985413"/>
            <a:ext cx="478125" cy="2090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 вправо 34"/>
          <p:cNvSpPr/>
          <p:nvPr/>
        </p:nvSpPr>
        <p:spPr>
          <a:xfrm>
            <a:off x="8078249" y="6048103"/>
            <a:ext cx="556720" cy="2612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трелка вправо 35"/>
          <p:cNvSpPr/>
          <p:nvPr/>
        </p:nvSpPr>
        <p:spPr>
          <a:xfrm>
            <a:off x="10215154" y="6021977"/>
            <a:ext cx="587829" cy="2873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348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54481" y="151843"/>
            <a:ext cx="76287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>
                <a:solidFill>
                  <a:prstClr val="black"/>
                </a:solidFill>
              </a:rPr>
              <a:t>Карта текущего состояния процесса:</a:t>
            </a:r>
          </a:p>
          <a:p>
            <a:pPr lvl="0" algn="ctr"/>
            <a:r>
              <a:rPr lang="ru-RU" sz="2000" b="1" i="1" dirty="0">
                <a:solidFill>
                  <a:prstClr val="black"/>
                </a:solidFill>
              </a:rPr>
              <a:t>«Организация режимного момента одевания детей на прогулку с помощью алгоритмов»</a:t>
            </a:r>
            <a:endParaRPr lang="ru-RU" sz="2000" b="1" i="1" dirty="0">
              <a:solidFill>
                <a:prstClr val="black"/>
              </a:solidFill>
            </a:endParaRPr>
          </a:p>
        </p:txBody>
      </p:sp>
      <p:sp>
        <p:nvSpPr>
          <p:cNvPr id="5" name="Пятно 2 4"/>
          <p:cNvSpPr/>
          <p:nvPr/>
        </p:nvSpPr>
        <p:spPr>
          <a:xfrm>
            <a:off x="52252" y="1319347"/>
            <a:ext cx="3004457" cy="1554480"/>
          </a:xfrm>
          <a:prstGeom prst="irregularSeal2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Ожидание </a:t>
            </a:r>
            <a:endParaRPr lang="ru-RU" dirty="0"/>
          </a:p>
        </p:txBody>
      </p:sp>
      <p:sp>
        <p:nvSpPr>
          <p:cNvPr id="6" name="Пятно 2 5"/>
          <p:cNvSpPr/>
          <p:nvPr/>
        </p:nvSpPr>
        <p:spPr>
          <a:xfrm>
            <a:off x="3213463" y="1371599"/>
            <a:ext cx="3344091" cy="2312127"/>
          </a:xfrm>
          <a:prstGeom prst="irregularSeal2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Лишняя транспортировка </a:t>
            </a:r>
            <a:endParaRPr lang="ru-RU" dirty="0"/>
          </a:p>
        </p:txBody>
      </p:sp>
      <p:sp>
        <p:nvSpPr>
          <p:cNvPr id="7" name="Пятно 2 6"/>
          <p:cNvSpPr/>
          <p:nvPr/>
        </p:nvSpPr>
        <p:spPr>
          <a:xfrm>
            <a:off x="8360229" y="1345473"/>
            <a:ext cx="2899954" cy="2050869"/>
          </a:xfrm>
          <a:prstGeom prst="irregularSeal2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Неправильный порядок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40079" y="4049486"/>
            <a:ext cx="1180943" cy="9990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Берет из шкафчика куртку, надевает ее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238099" y="4049486"/>
            <a:ext cx="1158244" cy="999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ждет помощи взрослого, надеть куртку или застегнуть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880905" y="4049486"/>
            <a:ext cx="1048143" cy="999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Берет из шкафчика варежки, надевает их 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377074" y="4049486"/>
            <a:ext cx="1085923" cy="999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Снимает варежки, кладет на место в шкафчик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831874" y="4049486"/>
            <a:ext cx="1097280" cy="999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Берет шапку, надевает ее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8503920" y="4049486"/>
            <a:ext cx="1136469" cy="9013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Ждет помощи, завязать шапку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0079240" y="4016828"/>
            <a:ext cx="1180943" cy="966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Берет сапоги, надевает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72106" y="5564777"/>
            <a:ext cx="1158244" cy="966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Берет из шкафчика, шарф 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274302" y="5564777"/>
            <a:ext cx="1048143" cy="966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Ждет помощи взрослого, его завязать 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799585" y="5564777"/>
            <a:ext cx="1085923" cy="966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Берет из шкафчика варежки, надевает 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54325" y="3683726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 мин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2442323" y="3631472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 мин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3880905" y="3633257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30 сек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5396670" y="3631472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30 сек</a:t>
            </a:r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6899372" y="3607133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30 сек</a:t>
            </a:r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8643190" y="3607133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30 сек</a:t>
            </a:r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10272807" y="3595856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 мин</a:t>
            </a:r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801586" y="5228717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30 сек</a:t>
            </a:r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2369409" y="5228717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30 сек</a:t>
            </a:r>
            <a:endParaRPr lang="ru-RU" dirty="0"/>
          </a:p>
        </p:txBody>
      </p:sp>
      <p:sp>
        <p:nvSpPr>
          <p:cNvPr id="38" name="TextBox 37"/>
          <p:cNvSpPr txBox="1"/>
          <p:nvPr/>
        </p:nvSpPr>
        <p:spPr>
          <a:xfrm>
            <a:off x="3976012" y="5228717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30 сек</a:t>
            </a:r>
            <a:endParaRPr lang="ru-RU" dirty="0"/>
          </a:p>
        </p:txBody>
      </p:sp>
      <p:sp>
        <p:nvSpPr>
          <p:cNvPr id="39" name="Стрелка вправо 38"/>
          <p:cNvSpPr/>
          <p:nvPr/>
        </p:nvSpPr>
        <p:spPr>
          <a:xfrm>
            <a:off x="1830350" y="4500154"/>
            <a:ext cx="359549" cy="1894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трелка вправо 39"/>
          <p:cNvSpPr/>
          <p:nvPr/>
        </p:nvSpPr>
        <p:spPr>
          <a:xfrm>
            <a:off x="3442054" y="4467497"/>
            <a:ext cx="323166" cy="235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трелка вправо 40"/>
          <p:cNvSpPr/>
          <p:nvPr/>
        </p:nvSpPr>
        <p:spPr>
          <a:xfrm>
            <a:off x="4938223" y="4500154"/>
            <a:ext cx="359702" cy="1894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трелка вправо 41"/>
          <p:cNvSpPr/>
          <p:nvPr/>
        </p:nvSpPr>
        <p:spPr>
          <a:xfrm>
            <a:off x="6462997" y="4500154"/>
            <a:ext cx="368877" cy="2024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трелка вправо 42"/>
          <p:cNvSpPr/>
          <p:nvPr/>
        </p:nvSpPr>
        <p:spPr>
          <a:xfrm>
            <a:off x="8065069" y="4467497"/>
            <a:ext cx="295160" cy="2220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трелка вправо 44"/>
          <p:cNvSpPr/>
          <p:nvPr/>
        </p:nvSpPr>
        <p:spPr>
          <a:xfrm>
            <a:off x="9643031" y="4467497"/>
            <a:ext cx="334349" cy="235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трелка вправо 45"/>
          <p:cNvSpPr/>
          <p:nvPr/>
        </p:nvSpPr>
        <p:spPr>
          <a:xfrm>
            <a:off x="230624" y="5878286"/>
            <a:ext cx="400127" cy="3004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трелка вправо 46"/>
          <p:cNvSpPr/>
          <p:nvPr/>
        </p:nvSpPr>
        <p:spPr>
          <a:xfrm>
            <a:off x="1878036" y="5972991"/>
            <a:ext cx="264176" cy="1502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трелка вправо 47"/>
          <p:cNvSpPr/>
          <p:nvPr/>
        </p:nvSpPr>
        <p:spPr>
          <a:xfrm>
            <a:off x="3322445" y="6048103"/>
            <a:ext cx="442775" cy="2677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трелка вправо 48"/>
          <p:cNvSpPr/>
          <p:nvPr/>
        </p:nvSpPr>
        <p:spPr>
          <a:xfrm>
            <a:off x="4938223" y="5878286"/>
            <a:ext cx="430612" cy="3004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Выноска-облако 49"/>
          <p:cNvSpPr/>
          <p:nvPr/>
        </p:nvSpPr>
        <p:spPr>
          <a:xfrm>
            <a:off x="6713656" y="5259416"/>
            <a:ext cx="3912977" cy="1469574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Итого 15 мин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5514057" y="5166499"/>
            <a:ext cx="338127" cy="165540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выход</a:t>
            </a:r>
            <a:endParaRPr lang="ru-RU" dirty="0"/>
          </a:p>
        </p:txBody>
      </p:sp>
      <p:sp>
        <p:nvSpPr>
          <p:cNvPr id="52" name="Стрелка вправо 51"/>
          <p:cNvSpPr/>
          <p:nvPr/>
        </p:nvSpPr>
        <p:spPr>
          <a:xfrm>
            <a:off x="6074229" y="5822769"/>
            <a:ext cx="573206" cy="3004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043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85063" y="274320"/>
            <a:ext cx="21932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Анализ проблем </a:t>
            </a:r>
            <a:endParaRPr lang="ru-RU" sz="20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2651010"/>
              </p:ext>
            </p:extLst>
          </p:nvPr>
        </p:nvGraphicFramePr>
        <p:xfrm>
          <a:off x="1153307" y="971868"/>
          <a:ext cx="9584361" cy="5394836"/>
        </p:xfrm>
        <a:graphic>
          <a:graphicData uri="http://schemas.openxmlformats.org/drawingml/2006/table">
            <a:tbl>
              <a:tblPr firstRow="1" firstCol="1" bandRow="1"/>
              <a:tblGrid>
                <a:gridCol w="671181">
                  <a:extLst>
                    <a:ext uri="{9D8B030D-6E8A-4147-A177-3AD203B41FA5}">
                      <a16:colId xmlns:a16="http://schemas.microsoft.com/office/drawing/2014/main" val="807467476"/>
                    </a:ext>
                  </a:extLst>
                </a:gridCol>
                <a:gridCol w="2567461">
                  <a:extLst>
                    <a:ext uri="{9D8B030D-6E8A-4147-A177-3AD203B41FA5}">
                      <a16:colId xmlns:a16="http://schemas.microsoft.com/office/drawing/2014/main" val="1654240979"/>
                    </a:ext>
                  </a:extLst>
                </a:gridCol>
                <a:gridCol w="2973602">
                  <a:extLst>
                    <a:ext uri="{9D8B030D-6E8A-4147-A177-3AD203B41FA5}">
                      <a16:colId xmlns:a16="http://schemas.microsoft.com/office/drawing/2014/main" val="2025567264"/>
                    </a:ext>
                  </a:extLst>
                </a:gridCol>
                <a:gridCol w="3372117">
                  <a:extLst>
                    <a:ext uri="{9D8B030D-6E8A-4147-A177-3AD203B41FA5}">
                      <a16:colId xmlns:a16="http://schemas.microsoft.com/office/drawing/2014/main" val="1656757926"/>
                    </a:ext>
                  </a:extLst>
                </a:gridCol>
              </a:tblGrid>
              <a:tr h="4063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3" marR="518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Проблема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3" marR="518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Коренная причина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3" marR="518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Способ решения проблемы (устранения коренной причины)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3" marR="518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2702124"/>
                  </a:ext>
                </a:extLst>
              </a:tr>
              <a:tr h="113906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3" marR="518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Несовершенство микропроцессов у воспитанников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3" marR="518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Неумение завязывать шапочку, проблема застегивать молнию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3" marR="518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Обучение воспитанников застегивать молнию, завязывать шапочку, шнурки через использование игровых моментов, дидактических игр и пособий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3" marR="518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0383448"/>
                  </a:ext>
                </a:extLst>
              </a:tr>
              <a:tr h="14238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3" marR="518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Вещи в шкафчиках детей расположены хаотично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3" marR="518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выстроен алгоритм размещения вещей в шкафчике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3" marR="518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Обращать внимание детей на алгоритм, который расположен внутри каждого шкафчика. Замотивировать ребенка содержать в прядке вещи (изготовить смайлики)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3" marR="518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3050081"/>
                  </a:ext>
                </a:extLst>
              </a:tr>
              <a:tr h="85429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3" marR="518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Дети отвлекаются на других детей и не следять за алгоритмами.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3" marR="518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Невнимательность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3" marR="518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Обращать внимание детей на алгоритмы, которые распложены на каждом шкафчике.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3" marR="518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5996245"/>
                  </a:ext>
                </a:extLst>
              </a:tr>
              <a:tr h="56953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3" marR="518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 детей не развита самостоятельность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3" marR="518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самостоятельность детей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3" marR="518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Учить детей одеваться самостоятельность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3" marR="518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431025"/>
                  </a:ext>
                </a:extLst>
              </a:tr>
              <a:tr h="59175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3" marR="518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Лишние движения, ожидания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3" marR="518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Нет соблюдения алгоритма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3" marR="518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Обучать детей пользоваться алгоритмами, при одевании на прогулку.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823" marR="518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2027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5905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64674" y="237197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ru-RU" b="1" dirty="0">
                <a:solidFill>
                  <a:prstClr val="black"/>
                </a:solidFill>
              </a:rPr>
              <a:t>Карта </a:t>
            </a:r>
            <a:r>
              <a:rPr lang="ru-RU" b="1" dirty="0" smtClean="0">
                <a:solidFill>
                  <a:prstClr val="black"/>
                </a:solidFill>
              </a:rPr>
              <a:t>целевого </a:t>
            </a:r>
            <a:r>
              <a:rPr lang="ru-RU" b="1" dirty="0">
                <a:solidFill>
                  <a:prstClr val="black"/>
                </a:solidFill>
              </a:rPr>
              <a:t>состояния процесса:</a:t>
            </a:r>
          </a:p>
          <a:p>
            <a:pPr lvl="0" algn="ctr"/>
            <a:r>
              <a:rPr lang="ru-RU" b="1" i="1" dirty="0">
                <a:solidFill>
                  <a:prstClr val="black"/>
                </a:solidFill>
              </a:rPr>
              <a:t>«Организация режимного момента одевания детей на прогулку с помощью алгоритмов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13509" y="2299063"/>
            <a:ext cx="404948" cy="253419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Вход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25731" y="2246811"/>
            <a:ext cx="2677885" cy="270401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Педагог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Организоватьь</a:t>
            </a:r>
            <a:r>
              <a:rPr lang="ru-RU" dirty="0" smtClean="0">
                <a:solidFill>
                  <a:schemeClr val="tx1"/>
                </a:solidFill>
              </a:rPr>
              <a:t> детей для организации режимного момента- одевания детей на прогулку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Параметры шага: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От 30 сек до 1 мин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10890" y="2253342"/>
            <a:ext cx="2808514" cy="270401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Дети: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Самостоятельно подходят к шкафчику и берут в соответствии с алгоритмом свои вещи для одевания на прогулку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Параметры шага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4мин-5 мин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726678" y="2253342"/>
            <a:ext cx="2913018" cy="270401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Педагог и дети </a:t>
            </a: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Готовность педагога и детей к дальнейшему взаимодействию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Параметры шага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30 сек-1 мин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146970" y="2210889"/>
            <a:ext cx="387533" cy="271054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Выход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822960" y="3317966"/>
            <a:ext cx="287383" cy="2351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3903616" y="3252651"/>
            <a:ext cx="394064" cy="2220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7328263" y="3317966"/>
            <a:ext cx="398415" cy="2351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10639696" y="3317966"/>
            <a:ext cx="411481" cy="2351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5242559" y="5081453"/>
            <a:ext cx="3418115" cy="161979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ВПП – 7 минут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660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43200" y="627017"/>
            <a:ext cx="56909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ДОСТИГНУТЫЕ РЕЗУЛЬТАТЫ (БЫЛО И СТАЛО)</a:t>
            </a: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70262" y="1907177"/>
            <a:ext cx="4585063" cy="37621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544490" y="1907177"/>
            <a:ext cx="4545875" cy="38143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53143" y="2664822"/>
            <a:ext cx="2090057" cy="252113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Подготовка педагогов и детей к проведению режимного момента одевания детей на прогулку 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448594" y="3148149"/>
            <a:ext cx="1567543" cy="152835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10-15 мин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2762793" y="3788228"/>
            <a:ext cx="581298" cy="26125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740434" y="2534193"/>
            <a:ext cx="2011680" cy="27562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Подготовка педагогов и детей к проведению режимного момента одевания детей на прогулку с помощью алгоритмов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9457509" y="3024051"/>
            <a:ext cx="1469570" cy="152835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5-7 минут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8752114" y="3670663"/>
            <a:ext cx="613955" cy="261257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2261237" y="1537845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Было 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8526252" y="1562185"/>
            <a:ext cx="86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Стало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107466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139</TotalTime>
  <Words>690</Words>
  <Application>Microsoft Office PowerPoint</Application>
  <PresentationFormat>Широкоэкранный</PresentationFormat>
  <Paragraphs>199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Symbol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Надежда</dc:creator>
  <cp:lastModifiedBy>Надежда</cp:lastModifiedBy>
  <cp:revision>12</cp:revision>
  <dcterms:created xsi:type="dcterms:W3CDTF">2025-12-22T12:17:31Z</dcterms:created>
  <dcterms:modified xsi:type="dcterms:W3CDTF">2025-12-23T09:00:28Z</dcterms:modified>
</cp:coreProperties>
</file>