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9" r:id="rId12"/>
    <p:sldId id="273" r:id="rId13"/>
    <p:sldId id="290" r:id="rId14"/>
    <p:sldId id="270" r:id="rId15"/>
    <p:sldId id="288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7B53"/>
    <a:srgbClr val="0284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8641" autoAdjust="0"/>
  </p:normalViewPr>
  <p:slideViewPr>
    <p:cSldViewPr showGuides="1">
      <p:cViewPr varScale="1">
        <p:scale>
          <a:sx n="73" d="100"/>
          <a:sy n="73" d="100"/>
        </p:scale>
        <p:origin x="1296" y="54"/>
      </p:cViewPr>
      <p:guideLst>
        <p:guide orient="horz" pos="2160"/>
        <p:guide pos="28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CA08-DF6A-4E8C-BACE-E6D47CB01B22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9413-F244-49B6-9198-0DF6DD9A24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CA08-DF6A-4E8C-BACE-E6D47CB01B22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9413-F244-49B6-9198-0DF6DD9A24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CA08-DF6A-4E8C-BACE-E6D47CB01B22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9413-F244-49B6-9198-0DF6DD9A24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CA08-DF6A-4E8C-BACE-E6D47CB01B22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9413-F244-49B6-9198-0DF6DD9A24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CA08-DF6A-4E8C-BACE-E6D47CB01B22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9413-F244-49B6-9198-0DF6DD9A24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CA08-DF6A-4E8C-BACE-E6D47CB01B22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9413-F244-49B6-9198-0DF6DD9A24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CA08-DF6A-4E8C-BACE-E6D47CB01B22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9413-F244-49B6-9198-0DF6DD9A24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CA08-DF6A-4E8C-BACE-E6D47CB01B22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9413-F244-49B6-9198-0DF6DD9A24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CA08-DF6A-4E8C-BACE-E6D47CB01B22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9413-F244-49B6-9198-0DF6DD9A24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CA08-DF6A-4E8C-BACE-E6D47CB01B22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9413-F244-49B6-9198-0DF6DD9A24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CA08-DF6A-4E8C-BACE-E6D47CB01B22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9413-F244-49B6-9198-0DF6DD9A24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2CA08-DF6A-4E8C-BACE-E6D47CB01B22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9413-F244-49B6-9198-0DF6DD9A24E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Кудряшка\Рабочий стол\img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195" y="188595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0400" y="2564765"/>
            <a:ext cx="6167755" cy="1357630"/>
          </a:xfrm>
        </p:spPr>
        <p:txBody>
          <a:bodyPr>
            <a:normAutofit fontScale="97500" lnSpcReduction="1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en-US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r>
              <a:rPr lang="en-US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</a:t>
            </a:r>
            <a:r>
              <a:rPr lang="en-US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  <a:r>
              <a:rPr lang="en-US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</a:t>
            </a:r>
            <a:r>
              <a:rPr lang="en-US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3-4 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lang="en-US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l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Documents and Settings\Кудряшка\Рабочий стол\180992-Sepik.jpg"/>
          <p:cNvPicPr/>
          <p:nvPr/>
        </p:nvPicPr>
        <p:blipFill>
          <a:blip r:embed="rId3" cstate="print"/>
          <a:srcRect l="25640" t="9329" r="27109" b="10204"/>
          <a:stretch>
            <a:fillRect/>
          </a:stretch>
        </p:blipFill>
        <p:spPr bwMode="auto">
          <a:xfrm>
            <a:off x="1259185" y="3644583"/>
            <a:ext cx="1857388" cy="246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76190" y="4796790"/>
            <a:ext cx="3072130" cy="70104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Климина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Н.А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2221" y="5786454"/>
            <a:ext cx="214314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Изображение 8" descr="giph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980" y="980440"/>
            <a:ext cx="1823720" cy="21697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Кудряшка\Рабочий стол\img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1000100" y="826140"/>
          <a:ext cx="7158062" cy="49174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8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0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9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Художественно-эстетическое развитие</a:t>
                      </a:r>
                      <a:endParaRPr lang="ru-RU" sz="1600" b="1" dirty="0" smtClean="0">
                        <a:latin typeface="Arial Narrow" panose="020B0606020202030204" charset="0"/>
                        <a:ea typeface="Times New Roman" panose="02020603050405020304"/>
                        <a:cs typeface="Arial Narrow" panose="020B060602020203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Wingdings" panose="05000000000000000000"/>
                        <a:buChar char=""/>
                      </a:pPr>
                      <a:r>
                        <a:rPr lang="ru-RU" sz="1600" b="1" dirty="0">
                          <a:latin typeface="Arial Narrow" panose="020B0606020202030204" charset="0"/>
                          <a:cs typeface="Arial Narrow" panose="020B0606020202030204" charset="0"/>
                        </a:rPr>
                        <a:t>Рисование</a:t>
                      </a:r>
                      <a:r>
                        <a:rPr lang="ru-RU" sz="1600" b="0" dirty="0">
                          <a:latin typeface="Arial Narrow" panose="020B0606020202030204" charset="0"/>
                          <a:cs typeface="Arial Narrow" panose="020B0606020202030204" charset="0"/>
                        </a:rPr>
                        <a:t> </a:t>
                      </a:r>
                      <a:r>
                        <a:rPr lang="ru-RU" sz="1600" b="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                                                                        «Дорожки для машин», «Светофор»</a:t>
                      </a:r>
                      <a:r>
                        <a:rPr lang="ru-RU" sz="1600" b="0" baseline="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                                                                                </a:t>
                      </a:r>
                      <a:endParaRPr lang="ru-RU" sz="1600" b="0" dirty="0">
                        <a:latin typeface="Arial Narrow" panose="020B0606020202030204" charset="0"/>
                        <a:cs typeface="Arial Narrow" panose="020B0606020202030204" charset="0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Wingdings" panose="05000000000000000000" charset="0"/>
                        <a:buChar char="ü"/>
                      </a:pPr>
                      <a:r>
                        <a:rPr lang="ru-RU" sz="1600" b="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  </a:t>
                      </a:r>
                      <a:r>
                        <a:rPr lang="ru-RU" sz="1600" b="1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Лепка   </a:t>
                      </a:r>
                      <a:r>
                        <a:rPr lang="ru-RU" sz="1600" b="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                                                                                               «Пешеходный</a:t>
                      </a:r>
                      <a:r>
                        <a:rPr lang="ru-RU" sz="1600" b="0" baseline="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 переход</a:t>
                      </a:r>
                      <a:r>
                        <a:rPr lang="ru-RU" sz="1600" b="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»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/>
                        <a:buChar char=""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Arial Narrow" panose="020B0606020202030204" charset="0"/>
                          <a:ea typeface="+mn-ea"/>
                          <a:cs typeface="Arial Narrow" panose="020B0606020202030204" charset="0"/>
                        </a:rPr>
                        <a:t>Конструирование: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Arial Narrow" panose="020B0606020202030204" charset="0"/>
                          <a:ea typeface="+mn-ea"/>
                          <a:cs typeface="Arial Narrow" panose="020B0606020202030204" charset="0"/>
                        </a:rPr>
                        <a:t>Грузовые</a:t>
                      </a: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latin typeface="Arial Narrow" panose="020B0606020202030204" charset="0"/>
                          <a:ea typeface="+mn-ea"/>
                          <a:cs typeface="Arial Narrow" panose="020B0606020202030204" charset="0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Arial Narrow" panose="020B0606020202030204" charset="0"/>
                          <a:ea typeface="+mn-ea"/>
                          <a:cs typeface="Arial Narrow" panose="020B0606020202030204" charset="0"/>
                        </a:rPr>
                        <a:t> машины.</a:t>
                      </a: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latin typeface="Arial Narrow" panose="020B0606020202030204" charset="0"/>
                          <a:ea typeface="+mn-ea"/>
                          <a:cs typeface="Arial Narrow" panose="020B0606020202030204" charset="0"/>
                        </a:rPr>
                        <a:t> О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Arial Narrow" panose="020B0606020202030204" charset="0"/>
                          <a:ea typeface="+mn-ea"/>
                          <a:cs typeface="Arial Narrow" panose="020B0606020202030204" charset="0"/>
                        </a:rPr>
                        <a:t>быгрывание постройки.</a:t>
                      </a:r>
                      <a:endParaRPr lang="ru-RU" sz="1600" b="0" dirty="0" smtClean="0">
                        <a:latin typeface="Arial Narrow" panose="020B0606020202030204" charset="0"/>
                        <a:ea typeface="Times New Roman" panose="02020603050405020304"/>
                        <a:cs typeface="Arial Narrow" panose="020B0606020202030204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Wingdings" panose="05000000000000000000"/>
                        <a:buChar char=""/>
                      </a:pPr>
                      <a:r>
                        <a:rPr lang="ru-RU" sz="1600" b="1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Музыка                                                                                </a:t>
                      </a:r>
                      <a:r>
                        <a:rPr lang="ru-RU" sz="1600" b="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 «Наш автобус </a:t>
                      </a:r>
                      <a:r>
                        <a:rPr lang="ru-RU" sz="1600" b="0" dirty="0" err="1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голубой</a:t>
                      </a:r>
                      <a:r>
                        <a:rPr lang="ru-RU" sz="1600" b="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» муз. А. </a:t>
                      </a:r>
                      <a:r>
                        <a:rPr lang="ru-RU" sz="1600" b="0" dirty="0" err="1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филиппенко</a:t>
                      </a:r>
                      <a:r>
                        <a:rPr lang="ru-RU" sz="1600" b="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  «Машина» муз. </a:t>
                      </a:r>
                      <a:r>
                        <a:rPr lang="ru-RU" sz="1600" b="0" dirty="0" err="1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Потапенко</a:t>
                      </a:r>
                      <a:r>
                        <a:rPr lang="ru-RU" sz="1600" b="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;  Муз. Игра «Поезд»; </a:t>
                      </a:r>
                      <a:r>
                        <a:rPr lang="ru-RU" sz="1600" b="0" baseline="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                                                       </a:t>
                      </a:r>
                      <a:r>
                        <a:rPr lang="ru-RU" sz="1600" b="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Слушание записи «Шум улицы».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4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 Narrow" panose="020B0606020202030204" charset="0"/>
                          <a:ea typeface="Times New Roman" panose="02020603050405020304"/>
                          <a:cs typeface="Arial Narrow" panose="020B0606020202030204" charset="0"/>
                        </a:rPr>
                        <a:t>Физическое развитие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/>
                        <a:buChar char=""/>
                        <a:defRPr/>
                      </a:pPr>
                      <a:r>
                        <a:rPr lang="ru-RU" sz="1600" b="1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Подвижные игры:                                                            </a:t>
                      </a:r>
                      <a:r>
                        <a:rPr lang="ru-RU" sz="1600" b="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«Паровозик»,</a:t>
                      </a:r>
                      <a:r>
                        <a:rPr lang="ru-RU" sz="1600" b="0" baseline="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 </a:t>
                      </a:r>
                      <a:r>
                        <a:rPr lang="ru-RU" sz="1600" b="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«Воробышки и автомобиль»,</a:t>
                      </a:r>
                      <a:r>
                        <a:rPr lang="ru-RU" sz="1600" b="0" baseline="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  </a:t>
                      </a:r>
                      <a:r>
                        <a:rPr lang="ru-RU" sz="1600" b="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«К своим флажкам»,</a:t>
                      </a:r>
                      <a:r>
                        <a:rPr lang="ru-RU" sz="1600" b="0" baseline="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 </a:t>
                      </a:r>
                      <a:r>
                        <a:rPr lang="ru-RU" sz="1600" b="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«Дорожка препятствий»,</a:t>
                      </a:r>
                      <a:r>
                        <a:rPr lang="ru-RU" sz="1600" b="0" baseline="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 </a:t>
                      </a:r>
                      <a:r>
                        <a:rPr lang="ru-RU" sz="1600" b="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«Мы шофёры», «Красный, жёлтый, зелёный»</a:t>
                      </a:r>
                      <a:r>
                        <a:rPr lang="ru-RU" sz="1600" b="0" baseline="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/>
                        <a:buChar char=""/>
                        <a:defRPr/>
                      </a:pPr>
                      <a:r>
                        <a:rPr lang="ru-RU" sz="1600" b="1" baseline="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Развлечение:                                                                       </a:t>
                      </a:r>
                    </a:p>
                    <a:p>
                      <a:pPr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/>
                        <a:buNone/>
                        <a:defRPr/>
                      </a:pPr>
                      <a:r>
                        <a:rPr lang="ru-RU" sz="1600" b="1" baseline="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      </a:t>
                      </a:r>
                      <a:r>
                        <a:rPr lang="ru-RU" sz="160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«В гости к </a:t>
                      </a:r>
                      <a:r>
                        <a:rPr lang="ru-RU" sz="1600" dirty="0" err="1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Светофорчику</a:t>
                      </a:r>
                      <a:r>
                        <a:rPr lang="ru-RU" sz="160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»</a:t>
                      </a:r>
                      <a:r>
                        <a:rPr lang="ru-RU" sz="1600" b="0" baseline="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 </a:t>
                      </a:r>
                      <a:endParaRPr lang="ru-RU" sz="1600" dirty="0" smtClean="0">
                        <a:latin typeface="Arial Narrow" panose="020B0606020202030204" charset="0"/>
                        <a:cs typeface="Arial Narrow" panose="020B060602020203020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Wingdings" panose="05000000000000000000"/>
                        <a:buChar char=""/>
                      </a:pPr>
                      <a:endParaRPr lang="ru-RU" sz="1600" b="0" dirty="0" smtClean="0">
                        <a:latin typeface="Arial Narrow" panose="020B0606020202030204" charset="0"/>
                        <a:cs typeface="Arial Narrow" panose="020B060602020203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Кудряшка\Рабочий стол\img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anose="020B0606020202030204" charset="0"/>
                <a:cs typeface="Arial Narrow" panose="020B0606020202030204" charset="0"/>
              </a:rPr>
              <a:t>Работа с родителями</a:t>
            </a:r>
            <a:endParaRPr lang="ru-RU" sz="2400" b="1" dirty="0">
              <a:solidFill>
                <a:srgbClr val="FF0000"/>
              </a:solidFill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245" y="1143000"/>
            <a:ext cx="7273290" cy="4983480"/>
          </a:xfrm>
        </p:spPr>
        <p:txBody>
          <a:bodyPr>
            <a:noAutofit/>
          </a:bodyPr>
          <a:lstStyle/>
          <a:p>
            <a:pPr lvl="0"/>
            <a:r>
              <a:rPr lang="ru-RU" sz="2200" dirty="0" smtClean="0">
                <a:latin typeface="Arial Narrow" panose="020B0606020202030204" charset="0"/>
                <a:cs typeface="Arial Narrow" panose="020B0606020202030204" charset="0"/>
              </a:rPr>
              <a:t>Оформление накопительных папок по ПДД.</a:t>
            </a:r>
          </a:p>
          <a:p>
            <a:pPr lvl="0"/>
            <a:r>
              <a:rPr lang="ru-RU" sz="2200" dirty="0" smtClean="0">
                <a:latin typeface="Arial Narrow" panose="020B0606020202030204" charset="0"/>
                <a:cs typeface="Arial Narrow" panose="020B0606020202030204" charset="0"/>
              </a:rPr>
              <a:t>Пополнение развивающей предметно-пространственной среды в группе для организации игровой деятельности детей.</a:t>
            </a:r>
          </a:p>
          <a:p>
            <a:pPr lvl="0"/>
            <a:r>
              <a:rPr lang="ru-RU" sz="2200" b="1" dirty="0" smtClean="0">
                <a:latin typeface="Arial Narrow" panose="020B0606020202030204" charset="0"/>
                <a:cs typeface="Arial Narrow" panose="020B0606020202030204" charset="0"/>
              </a:rPr>
              <a:t>Консультации:</a:t>
            </a:r>
          </a:p>
          <a:p>
            <a:r>
              <a:rPr lang="ru-RU" sz="2200" dirty="0" smtClean="0">
                <a:latin typeface="Arial Narrow" panose="020B0606020202030204" charset="0"/>
                <a:cs typeface="Arial Narrow" panose="020B0606020202030204" charset="0"/>
              </a:rPr>
              <a:t>«Родителям о правилах дорожного движения»</a:t>
            </a:r>
          </a:p>
          <a:p>
            <a:r>
              <a:rPr lang="ru-RU" sz="2200" dirty="0" smtClean="0">
                <a:latin typeface="Arial Narrow" panose="020B0606020202030204" charset="0"/>
                <a:cs typeface="Arial Narrow" panose="020B0606020202030204" charset="0"/>
              </a:rPr>
              <a:t>«Предупреждение детского </a:t>
            </a:r>
            <a:r>
              <a:rPr lang="ru-RU" sz="2200" dirty="0" err="1" smtClean="0">
                <a:latin typeface="Arial Narrow" panose="020B0606020202030204" charset="0"/>
                <a:cs typeface="Arial Narrow" panose="020B0606020202030204" charset="0"/>
              </a:rPr>
              <a:t>дорожно</a:t>
            </a:r>
            <a:r>
              <a:rPr lang="ru-RU" sz="2200" dirty="0" smtClean="0">
                <a:latin typeface="Arial Narrow" panose="020B0606020202030204" charset="0"/>
                <a:cs typeface="Arial Narrow" panose="020B0606020202030204" charset="0"/>
              </a:rPr>
              <a:t> – транспортного травматизма»</a:t>
            </a:r>
          </a:p>
          <a:p>
            <a:r>
              <a:rPr lang="ru-RU" sz="2200" dirty="0" smtClean="0">
                <a:latin typeface="Arial Narrow" panose="020B0606020202030204" charset="0"/>
                <a:cs typeface="Arial Narrow" panose="020B0606020202030204" charset="0"/>
              </a:rPr>
              <a:t>«Как выработать навыки безопасного поведения на улице»</a:t>
            </a:r>
          </a:p>
          <a:p>
            <a:pPr lvl="0"/>
            <a:r>
              <a:rPr lang="ru-RU" sz="2200" b="1" dirty="0" smtClean="0">
                <a:latin typeface="Arial Narrow" panose="020B0606020202030204" charset="0"/>
                <a:cs typeface="Arial Narrow" panose="020B0606020202030204" charset="0"/>
              </a:rPr>
              <a:t>Памятка</a:t>
            </a:r>
            <a:r>
              <a:rPr lang="ru-RU" sz="2200" dirty="0" smtClean="0">
                <a:latin typeface="Arial Narrow" panose="020B0606020202030204" charset="0"/>
                <a:cs typeface="Arial Narrow" panose="020B0606020202030204" charset="0"/>
              </a:rPr>
              <a:t> «Юного пешехода», «Б</a:t>
            </a:r>
            <a:r>
              <a:rPr lang="en-US" altLang="en-US" sz="2200" dirty="0" smtClean="0">
                <a:latin typeface="Arial Narrow" panose="020B0606020202030204" charset="0"/>
                <a:cs typeface="Arial Narrow" panose="020B0606020202030204" charset="0"/>
              </a:rPr>
              <a:t>езопасность</a:t>
            </a:r>
            <a:r>
              <a:rPr lang="en-US" altLang="ru-RU" sz="2200" dirty="0" smtClean="0"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200" dirty="0" smtClean="0">
                <a:latin typeface="Arial Narrow" panose="020B0606020202030204" charset="0"/>
                <a:cs typeface="Arial Narrow" panose="020B0606020202030204" charset="0"/>
              </a:rPr>
              <a:t>на</a:t>
            </a:r>
            <a:r>
              <a:rPr lang="en-US" altLang="ru-RU" sz="2200" dirty="0" smtClean="0"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200" dirty="0" smtClean="0">
                <a:latin typeface="Arial Narrow" panose="020B0606020202030204" charset="0"/>
                <a:cs typeface="Arial Narrow" panose="020B0606020202030204" charset="0"/>
              </a:rPr>
              <a:t>дорогах</a:t>
            </a:r>
            <a:r>
              <a:rPr lang="ru-RU" altLang="en-US" sz="2200" dirty="0" smtClean="0">
                <a:latin typeface="Arial Narrow" panose="020B0606020202030204" charset="0"/>
                <a:cs typeface="Arial Narrow" panose="020B0606020202030204" charset="0"/>
              </a:rPr>
              <a:t>»</a:t>
            </a:r>
            <a:r>
              <a:rPr lang="en-US" altLang="ru-RU" sz="2200" dirty="0" smtClean="0">
                <a:latin typeface="Arial Narrow" panose="020B0606020202030204" charset="0"/>
                <a:cs typeface="Arial Narrow" panose="020B0606020202030204" charset="0"/>
              </a:rPr>
              <a:t>.</a:t>
            </a:r>
          </a:p>
          <a:p>
            <a:pPr lvl="0"/>
            <a:r>
              <a:rPr lang="ru-RU" sz="2200" b="1" dirty="0" smtClean="0">
                <a:latin typeface="Arial Narrow" panose="020B0606020202030204" charset="0"/>
                <a:cs typeface="Arial Narrow" panose="020B0606020202030204" charset="0"/>
              </a:rPr>
              <a:t>Буклет </a:t>
            </a:r>
            <a:r>
              <a:rPr lang="ru-RU" sz="2200" dirty="0" smtClean="0">
                <a:latin typeface="Arial Narrow" panose="020B0606020202030204" charset="0"/>
                <a:cs typeface="Arial Narrow" panose="020B0606020202030204" charset="0"/>
                <a:sym typeface="+mn-ea"/>
              </a:rPr>
              <a:t>«ПДД для детей».</a:t>
            </a:r>
          </a:p>
          <a:p>
            <a:pPr lvl="0"/>
            <a:r>
              <a:rPr lang="ru-RU" sz="2200" b="1" dirty="0" smtClean="0">
                <a:latin typeface="Arial Narrow" panose="020B0606020202030204" charset="0"/>
                <a:cs typeface="Arial Narrow" panose="020B0606020202030204" charset="0"/>
                <a:sym typeface="+mn-ea"/>
              </a:rPr>
              <a:t>Кейс </a:t>
            </a:r>
            <a:r>
              <a:rPr lang="en-US" altLang="en-US" sz="2200" dirty="0" smtClean="0">
                <a:latin typeface="Arial Narrow" panose="020B0606020202030204" charset="0"/>
                <a:cs typeface="Arial Narrow" panose="020B0606020202030204" charset="0"/>
              </a:rPr>
              <a:t>«Правила</a:t>
            </a:r>
            <a:r>
              <a:rPr lang="en-US" altLang="ru-RU" sz="2200" dirty="0" smtClean="0"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200" dirty="0" smtClean="0">
                <a:latin typeface="Arial Narrow" panose="020B0606020202030204" charset="0"/>
                <a:cs typeface="Arial Narrow" panose="020B0606020202030204" charset="0"/>
              </a:rPr>
              <a:t>дорожного</a:t>
            </a:r>
            <a:r>
              <a:rPr lang="en-US" altLang="ru-RU" sz="2200" dirty="0" smtClean="0"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200" dirty="0" smtClean="0">
                <a:latin typeface="Arial Narrow" panose="020B0606020202030204" charset="0"/>
                <a:cs typeface="Arial Narrow" panose="020B0606020202030204" charset="0"/>
              </a:rPr>
              <a:t>движения»</a:t>
            </a:r>
          </a:p>
          <a:p>
            <a:pPr lvl="0"/>
            <a:r>
              <a:rPr lang="ru-RU" sz="2200" dirty="0" smtClean="0">
                <a:latin typeface="Arial Narrow" panose="020B0606020202030204" charset="0"/>
                <a:cs typeface="Arial Narrow" panose="020B0606020202030204" charset="0"/>
              </a:rPr>
              <a:t>Оформление альбома «Безопасность на дороге, в быту».</a:t>
            </a:r>
          </a:p>
          <a:p>
            <a:endParaRPr lang="ru-RU" sz="2200" dirty="0" smtClean="0">
              <a:latin typeface="Arial Narrow" panose="020B0606020202030204" charset="0"/>
              <a:cs typeface="Arial Narrow" panose="020B060602020203020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Кудряшка\Рабочий стол\img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6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505" y="506783"/>
            <a:ext cx="8322495" cy="100811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F7B53"/>
                </a:solidFill>
                <a:latin typeface="Arial Narrow" panose="020B0606020202030204" charset="0"/>
                <a:cs typeface="Arial Narrow" panose="020B0606020202030204" charset="0"/>
              </a:rPr>
              <a:t>Сюжетные </a:t>
            </a:r>
            <a:r>
              <a:rPr lang="ru-RU" sz="2400" b="1" dirty="0" smtClean="0">
                <a:solidFill>
                  <a:srgbClr val="0F7B53"/>
                </a:solidFill>
                <a:latin typeface="Arial Narrow" panose="020B0606020202030204" charset="0"/>
                <a:cs typeface="Arial Narrow" panose="020B0606020202030204" charset="0"/>
              </a:rPr>
              <a:t>игры                    Дидактические игры </a:t>
            </a:r>
            <a:endParaRPr lang="ru-RU" sz="2400" b="1" dirty="0" smtClean="0">
              <a:solidFill>
                <a:srgbClr val="0F7B53"/>
              </a:solidFill>
              <a:latin typeface="Arial Narrow" panose="020B0606020202030204" charset="0"/>
              <a:cs typeface="Arial Narrow" panose="020B0606020202030204" charset="0"/>
            </a:endParaRPr>
          </a:p>
        </p:txBody>
      </p:sp>
      <p:pic>
        <p:nvPicPr>
          <p:cNvPr id="3" name="Изображение 2" descr="photo_2025-03-01_21-58-26"/>
          <p:cNvPicPr>
            <a:picLocks noChangeAspect="1"/>
          </p:cNvPicPr>
          <p:nvPr/>
        </p:nvPicPr>
        <p:blipFill rotWithShape="1">
          <a:blip r:embed="rId3"/>
          <a:srcRect l="33311" t="34485" r="21501" b="21687"/>
          <a:stretch/>
        </p:blipFill>
        <p:spPr>
          <a:xfrm>
            <a:off x="1290270" y="1367233"/>
            <a:ext cx="3465985" cy="2736304"/>
          </a:xfrm>
          <a:prstGeom prst="rect">
            <a:avLst/>
          </a:prstGeom>
        </p:spPr>
      </p:pic>
      <p:pic>
        <p:nvPicPr>
          <p:cNvPr id="11" name="Содержимое 4" descr="C:\Documents and Settings\Кудряшка\Рабочий стол\svetofor.jpg"/>
          <p:cNvPicPr/>
          <p:nvPr/>
        </p:nvPicPr>
        <p:blipFill>
          <a:blip r:embed="rId4" cstate="print"/>
          <a:srcRect l="27017" t="6683" r="31602" b="7876"/>
          <a:stretch>
            <a:fillRect/>
          </a:stretch>
        </p:blipFill>
        <p:spPr bwMode="auto">
          <a:xfrm>
            <a:off x="6732270" y="4077335"/>
            <a:ext cx="1391285" cy="239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6569" y="1367233"/>
            <a:ext cx="1659911" cy="21868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8345" y="3660773"/>
            <a:ext cx="4433480" cy="260642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Кудряшка\Рабочий стол\img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384" y="482376"/>
            <a:ext cx="4775835" cy="86106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F7B53"/>
                </a:solidFill>
                <a:latin typeface="Arial Narrow" panose="020B0606020202030204" charset="0"/>
                <a:cs typeface="Arial Narrow" panose="020B0606020202030204" charset="0"/>
              </a:rPr>
              <a:t>Рассматривание</a:t>
            </a:r>
          </a:p>
        </p:txBody>
      </p:sp>
      <p:pic>
        <p:nvPicPr>
          <p:cNvPr id="10" name="Изображение 9" descr="giph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325" y="3573145"/>
            <a:ext cx="1823720" cy="21697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343" y="3789040"/>
            <a:ext cx="4527077" cy="20863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3302" y="1799652"/>
            <a:ext cx="3076743" cy="17734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6284" y="1274825"/>
            <a:ext cx="2619131" cy="240626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Кудряшка\Рабочий стол\img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F7B53"/>
                </a:solidFill>
                <a:latin typeface="Arial Narrow" panose="020B0606020202030204" charset="0"/>
                <a:cs typeface="Arial Narrow" panose="020B0606020202030204" charset="0"/>
              </a:rPr>
              <a:t>Результативность работы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00100" y="1285860"/>
            <a:ext cx="7072362" cy="4840303"/>
          </a:xfrm>
        </p:spPr>
        <p:txBody>
          <a:bodyPr>
            <a:normAutofit fontScale="92500" lnSpcReduction="20000"/>
          </a:bodyPr>
          <a:lstStyle/>
          <a:p>
            <a:r>
              <a:rPr lang="ru-RU" sz="2595" dirty="0" smtClean="0">
                <a:latin typeface="Arial Narrow" panose="020B0606020202030204" charset="0"/>
                <a:cs typeface="Arial Narrow" panose="020B0606020202030204" charset="0"/>
              </a:rPr>
              <a:t>Разработаны наглядные материалы, оказывающие развивающее воздействие и познавательную стимуляцию на детей, формирование у детей знания о культуре поведения на дороге, воспитанию ответственности за безопасность своей жизни.</a:t>
            </a:r>
          </a:p>
          <a:p>
            <a:r>
              <a:rPr lang="ru-RU" sz="2595" dirty="0" smtClean="0">
                <a:latin typeface="Arial Narrow" panose="020B0606020202030204" charset="0"/>
                <a:cs typeface="Arial Narrow" panose="020B0606020202030204" charset="0"/>
              </a:rPr>
              <a:t>Дети усвоили элементарные знания о правилах поведения на дороге. Узнали о различных видах транспорта и его частях (кабина, колёса, кузов); . Познакомились с сигналами светофора и пешеходным переходом. </a:t>
            </a:r>
          </a:p>
          <a:p>
            <a:r>
              <a:rPr lang="ru-RU" sz="2595" dirty="0" smtClean="0">
                <a:latin typeface="Arial Narrow" panose="020B0606020202030204" charset="0"/>
                <a:cs typeface="Arial Narrow" panose="020B0606020202030204" charset="0"/>
              </a:rPr>
              <a:t>Были объединены усилия педагогов и родителей в вопросе ознакомления детей с правилами дорожного движения и их соблюдению в жизни. </a:t>
            </a:r>
            <a:br>
              <a:rPr lang="ru-RU" sz="2595" dirty="0" smtClean="0">
                <a:latin typeface="Arial Narrow" panose="020B0606020202030204" charset="0"/>
                <a:cs typeface="Arial Narrow" panose="020B0606020202030204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Кудряшка\Рабочий стол\img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F7B53"/>
                </a:solidFill>
                <a:latin typeface="Arial Narrow" panose="020B0606020202030204" charset="0"/>
                <a:cs typeface="Arial Narrow" panose="020B0606020202030204" charset="0"/>
              </a:rPr>
              <a:t>Заключение</a:t>
            </a: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1127125" y="1141730"/>
            <a:ext cx="7033895" cy="4650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>
              <a:lnSpc>
                <a:spcPct val="114000"/>
              </a:lnSpc>
            </a:pPr>
            <a:r>
              <a:rPr sz="2000">
                <a:latin typeface="Arial Narrow" panose="020B0606020202030204" charset="0"/>
                <a:ea typeface="Times New Roman" panose="02020603050405020304"/>
                <a:cs typeface="Arial Narrow" panose="020B0606020202030204" charset="0"/>
              </a:rPr>
              <a:t>В ходе реализации проекта была достигнута основная цель — формирование у детей 3-4 лет основ безопасного поведения на дороге. Использование игровых и образовательных методов доказало свою эффективность в усвоении правил дорожного движения детьми раннего возраста. Разработанные интерактивные занятия, игровые ситуации и наглядные материалы позволили создать благоприятные условия для обучения. Вовлечение родителей в образовательный процесс стало важным аспектом проекта, способствующим укреплению знаний детей и их практическому применению. Проведённая работа подтвердила, что совместное участие педагогов и родителей способствует более глубокому пониманию детьми правил дорожного движения и формированию у них ответственного поведения.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Кудряшка\Рабочий стол\img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anose="020B0606020202030204" charset="0"/>
                <a:cs typeface="Arial Narrow" panose="020B0606020202030204" charset="0"/>
              </a:rPr>
              <a:t>Литература</a:t>
            </a:r>
            <a:endParaRPr lang="ru-RU" sz="2400" b="1" dirty="0">
              <a:solidFill>
                <a:srgbClr val="FF0000"/>
              </a:solidFill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000100" y="1124555"/>
            <a:ext cx="7358114" cy="45231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charset="0"/>
                <a:ea typeface="Times New Roman" panose="02020603050405020304" pitchFamily="18" charset="0"/>
                <a:cs typeface="Arial Narrow" panose="020B0606020202030204" charset="0"/>
              </a:rPr>
              <a:t>1.Авдеева Н.Н.,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charset="0"/>
                <a:ea typeface="Times New Roman" panose="02020603050405020304" pitchFamily="18" charset="0"/>
                <a:cs typeface="Arial Narrow" panose="020B0606020202030204" charset="0"/>
              </a:rPr>
              <a:t>Стёркина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charset="0"/>
                <a:ea typeface="Times New Roman" panose="02020603050405020304" pitchFamily="18" charset="0"/>
                <a:cs typeface="Arial Narrow" panose="020B0606020202030204" charset="0"/>
              </a:rPr>
              <a:t> Р.Б. «Безопасность». — СПб.: «Детство — Пресс», 2004.–144 с.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charset="0"/>
              <a:cs typeface="Arial Narrow" panose="020B060602020203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charset="0"/>
                <a:ea typeface="Times New Roman" panose="02020603050405020304" pitchFamily="18" charset="0"/>
                <a:cs typeface="Arial Narrow" panose="020B0606020202030204" charset="0"/>
              </a:rPr>
              <a:t>2.Белая К.Ю.,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charset="0"/>
                <a:ea typeface="Times New Roman" panose="02020603050405020304" pitchFamily="18" charset="0"/>
                <a:cs typeface="Arial Narrow" panose="020B0606020202030204" charset="0"/>
              </a:rPr>
              <a:t>Зимонина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charset="0"/>
                <a:ea typeface="Times New Roman" panose="02020603050405020304" pitchFamily="18" charset="0"/>
                <a:cs typeface="Arial Narrow" panose="020B0606020202030204" charset="0"/>
              </a:rPr>
              <a:t> В.Н. Как обеспечить безопасность дошкольников. — М.: «Просвещение», 2000, издание 2, – 94 с.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charset="0"/>
              <a:cs typeface="Arial Narrow" panose="020B060602020203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charset="0"/>
                <a:ea typeface="Times New Roman" panose="02020603050405020304" pitchFamily="18" charset="0"/>
                <a:cs typeface="Arial Narrow" panose="020B0606020202030204" charset="0"/>
              </a:rPr>
              <a:t>3.Извекова Н.А., Медведева А.Ф. Занятия по правилам дорожного движения.- М.: ООО «ТЦ Сфера», 2009 – 64 с.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charset="0"/>
              <a:cs typeface="Arial Narrow" panose="020B060602020203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charset="0"/>
                <a:ea typeface="Times New Roman" panose="02020603050405020304" pitchFamily="18" charset="0"/>
                <a:cs typeface="Arial Narrow" panose="020B0606020202030204" charset="0"/>
              </a:rPr>
              <a:t>4.ОТ РОЖДЕНИЯ ДО ШКОЛЫ. Основная общеобразовательная программа дошкольного образования / Под ред.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charset="0"/>
                <a:ea typeface="Times New Roman" panose="02020603050405020304" pitchFamily="18" charset="0"/>
                <a:cs typeface="Arial Narrow" panose="020B0606020202030204" charset="0"/>
              </a:rPr>
              <a:t>Н. Е.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charset="0"/>
                <a:ea typeface="Times New Roman" panose="02020603050405020304" pitchFamily="18" charset="0"/>
                <a:cs typeface="Arial Narrow" panose="020B0606020202030204" charset="0"/>
              </a:rPr>
              <a:t>Вераксы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charset="0"/>
                <a:ea typeface="Times New Roman" panose="02020603050405020304" pitchFamily="18" charset="0"/>
                <a:cs typeface="Arial Narrow" panose="020B0606020202030204" charset="0"/>
              </a:rPr>
              <a:t>, Т. С. Комаровой, М. А. Васильевой. - М.: МОЗАИКА-СИНТЕЗ, 2010. - 304 с.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charset="0"/>
              <a:cs typeface="Arial Narrow" panose="020B060602020203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charset="0"/>
                <a:ea typeface="Times New Roman" panose="02020603050405020304" pitchFamily="18" charset="0"/>
                <a:cs typeface="Arial Narrow" panose="020B0606020202030204" charset="0"/>
              </a:rPr>
              <a:t>5.Саулина Т.Ф. Три сигнала светофора.- М.: «Просвещение», 1989 – 64 с.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charset="0"/>
              <a:cs typeface="Arial Narrow" panose="020B060602020203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charset="0"/>
                <a:ea typeface="Times New Roman" panose="02020603050405020304" pitchFamily="18" charset="0"/>
                <a:cs typeface="Arial Narrow" panose="020B0606020202030204" charset="0"/>
              </a:rPr>
              <a:t>6.Старцева О.Ю. Школа дорожных наук.- М.: ООО «ТЦ Сфера», 2009, издание 2–64 с.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charset="0"/>
              <a:cs typeface="Arial Narrow" panose="020B060602020203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charset="0"/>
                <a:ea typeface="Times New Roman" panose="02020603050405020304" pitchFamily="18" charset="0"/>
                <a:cs typeface="Arial Narrow" panose="020B0606020202030204" charset="0"/>
              </a:rPr>
              <a:t>7.Черепанова С.Н. Правила дорожного движения.- «Издательство Скрипторий 2003», 2008 – 80 с.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charset="0"/>
              <a:cs typeface="Arial Narrow" panose="020B060602020203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charset="0"/>
              <a:cs typeface="Arial Narrow" panose="020B060602020203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Кудряшка\Рабочий стол\img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282" y="1053128"/>
            <a:ext cx="6858048" cy="8572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65" b="1" dirty="0" smtClean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Цель</a:t>
            </a:r>
            <a:r>
              <a:rPr lang="ru-RU" sz="2665" b="1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: </a:t>
            </a:r>
            <a:r>
              <a:rPr lang="en-US" altLang="en-US" sz="2665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Формирование</a:t>
            </a:r>
            <a:r>
              <a:rPr lang="en-US" altLang="ru-RU" sz="2665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665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у</a:t>
            </a:r>
            <a:r>
              <a:rPr lang="en-US" altLang="ru-RU" sz="2665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665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детей</a:t>
            </a:r>
            <a:r>
              <a:rPr lang="en-US" altLang="ru-RU" sz="2665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 3-4 </a:t>
            </a:r>
            <a:r>
              <a:rPr lang="en-US" altLang="en-US" sz="2665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лет</a:t>
            </a:r>
            <a:r>
              <a:rPr lang="en-US" altLang="ru-RU" sz="2665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665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базовых</a:t>
            </a:r>
            <a:r>
              <a:rPr lang="en-US" altLang="ru-RU" sz="2665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665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знаний</a:t>
            </a:r>
            <a:r>
              <a:rPr lang="en-US" altLang="ru-RU" sz="2665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665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о</a:t>
            </a:r>
            <a:r>
              <a:rPr lang="en-US" altLang="ru-RU" sz="2665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665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безопасности</a:t>
            </a:r>
            <a:r>
              <a:rPr lang="en-US" altLang="ru-RU" sz="2665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665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дорожного</a:t>
            </a:r>
            <a:r>
              <a:rPr lang="en-US" altLang="ru-RU" sz="2665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665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движения</a:t>
            </a:r>
            <a:r>
              <a:rPr lang="en-US" altLang="ru-RU" sz="2665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665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и</a:t>
            </a:r>
            <a:r>
              <a:rPr lang="en-US" altLang="ru-RU" sz="2665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665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правилах</a:t>
            </a:r>
            <a:r>
              <a:rPr lang="en-US" altLang="ru-RU" sz="2665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665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поведения</a:t>
            </a:r>
            <a:r>
              <a:rPr lang="en-US" altLang="ru-RU" sz="2665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665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на</a:t>
            </a:r>
            <a:r>
              <a:rPr lang="en-US" altLang="ru-RU" sz="2665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665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улице</a:t>
            </a:r>
            <a:r>
              <a:rPr lang="en-US" altLang="ru-RU" sz="2665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.</a:t>
            </a:r>
            <a:r>
              <a:rPr lang="ru-RU" sz="2665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/>
            </a:r>
            <a:br>
              <a:rPr lang="ru-RU" sz="2665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88060" y="2500630"/>
            <a:ext cx="7298690" cy="36252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Задачи</a:t>
            </a:r>
            <a:r>
              <a:rPr lang="ru-RU" sz="2400" b="1" dirty="0" smtClean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:</a:t>
            </a:r>
            <a:endParaRPr lang="ru-RU" sz="2400" dirty="0" smtClean="0">
              <a:solidFill>
                <a:schemeClr val="tx1"/>
              </a:solidFill>
              <a:latin typeface="Arial Narrow" panose="020B0606020202030204" charset="0"/>
              <a:cs typeface="Arial Narrow" panose="020B0606020202030204" charset="0"/>
            </a:endParaRPr>
          </a:p>
          <a:p>
            <a:r>
              <a:rPr lang="en-US" altLang="ru-RU" sz="2400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1. 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Ознакомить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детей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со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значением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светофора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и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его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цветами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.</a:t>
            </a:r>
          </a:p>
          <a:p>
            <a:r>
              <a:rPr lang="en-US" altLang="ru-RU" sz="2400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2. 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Научить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распознавать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различные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виды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транспорта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. </a:t>
            </a:r>
          </a:p>
          <a:p>
            <a:r>
              <a:rPr lang="en-US" altLang="ru-RU" sz="2400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3. 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Организовать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игровые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мероприятия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для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закрепления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полученных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знаний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. </a:t>
            </a:r>
          </a:p>
          <a:p>
            <a:r>
              <a:rPr lang="en-US" altLang="ru-RU" sz="2400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4. 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Вовлечь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родителей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в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процесс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обучения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Кудряшка\Рабочий стол\img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2533" y="908665"/>
            <a:ext cx="6357982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665" b="1" dirty="0" smtClean="0">
                <a:solidFill>
                  <a:srgbClr val="C00000"/>
                </a:solidFill>
                <a:latin typeface="Arial Narrow" panose="020B0606020202030204" charset="0"/>
                <a:cs typeface="Arial Narrow" panose="020B0606020202030204" charset="0"/>
              </a:rPr>
              <a:t>Ожидаемый </a:t>
            </a:r>
            <a:r>
              <a:rPr lang="ru-RU" sz="2665" b="1" dirty="0">
                <a:solidFill>
                  <a:srgbClr val="C00000"/>
                </a:solidFill>
                <a:latin typeface="Arial Narrow" panose="020B0606020202030204" charset="0"/>
                <a:cs typeface="Arial Narrow" panose="020B0606020202030204" charset="0"/>
              </a:rPr>
              <a:t>результат</a:t>
            </a:r>
            <a:r>
              <a:rPr lang="ru-RU" sz="2665" dirty="0">
                <a:solidFill>
                  <a:srgbClr val="C00000"/>
                </a:solidFill>
                <a:latin typeface="Arial Narrow" panose="020B0606020202030204" charset="0"/>
                <a:cs typeface="Arial Narrow" panose="020B0606020202030204" charset="0"/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744" y="1700833"/>
            <a:ext cx="7072362" cy="4768865"/>
          </a:xfrm>
        </p:spPr>
        <p:txBody>
          <a:bodyPr>
            <a:normAutofit/>
          </a:bodyPr>
          <a:lstStyle/>
          <a:p>
            <a:pPr algn="l"/>
            <a:r>
              <a:rPr lang="en-US" altLang="en-US" dirty="0"/>
              <a:t></a:t>
            </a:r>
            <a:r>
              <a:rPr lang="en-US" altLang="ru-RU" sz="2400" dirty="0">
                <a:latin typeface="Arial Narrow" panose="020B0606020202030204" charset="0"/>
                <a:cs typeface="Arial Narrow" panose="020B0606020202030204" charset="0"/>
              </a:rPr>
              <a:t>	</a:t>
            </a:r>
            <a:r>
              <a:rPr lang="en-US" altLang="en-US" sz="2400" dirty="0">
                <a:latin typeface="Arial Narrow" panose="020B0606020202030204" charset="0"/>
                <a:cs typeface="Arial Narrow" panose="020B0606020202030204" charset="0"/>
              </a:rPr>
              <a:t>Дети</a:t>
            </a:r>
            <a:r>
              <a:rPr lang="en-US" altLang="ru-RU" sz="2400" dirty="0"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400" dirty="0">
                <a:latin typeface="Arial Narrow" panose="020B0606020202030204" charset="0"/>
                <a:cs typeface="Arial Narrow" panose="020B0606020202030204" charset="0"/>
              </a:rPr>
              <a:t>познакомятся</a:t>
            </a:r>
            <a:r>
              <a:rPr lang="en-US" altLang="ru-RU" sz="2400" dirty="0"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400" dirty="0">
                <a:latin typeface="Arial Narrow" panose="020B0606020202030204" charset="0"/>
                <a:cs typeface="Arial Narrow" panose="020B0606020202030204" charset="0"/>
              </a:rPr>
              <a:t>с</a:t>
            </a:r>
            <a:r>
              <a:rPr lang="en-US" altLang="ru-RU" sz="2400" dirty="0"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400" dirty="0">
                <a:latin typeface="Arial Narrow" panose="020B0606020202030204" charset="0"/>
                <a:cs typeface="Arial Narrow" panose="020B0606020202030204" charset="0"/>
              </a:rPr>
              <a:t>основными</a:t>
            </a:r>
            <a:r>
              <a:rPr lang="en-US" altLang="ru-RU" sz="2400" dirty="0"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400" dirty="0">
                <a:latin typeface="Arial Narrow" panose="020B0606020202030204" charset="0"/>
                <a:cs typeface="Arial Narrow" panose="020B0606020202030204" charset="0"/>
              </a:rPr>
              <a:t>источниками</a:t>
            </a:r>
            <a:r>
              <a:rPr lang="en-US" altLang="ru-RU" sz="2400" dirty="0"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400" dirty="0">
                <a:latin typeface="Arial Narrow" panose="020B0606020202030204" charset="0"/>
                <a:cs typeface="Arial Narrow" panose="020B0606020202030204" charset="0"/>
              </a:rPr>
              <a:t>и</a:t>
            </a:r>
            <a:r>
              <a:rPr lang="en-US" altLang="ru-RU" sz="2400" dirty="0"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400" dirty="0">
                <a:latin typeface="Arial Narrow" panose="020B0606020202030204" charset="0"/>
                <a:cs typeface="Arial Narrow" panose="020B0606020202030204" charset="0"/>
              </a:rPr>
              <a:t>видами</a:t>
            </a:r>
            <a:r>
              <a:rPr lang="en-US" altLang="ru-RU" sz="2400" dirty="0"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400" dirty="0">
                <a:latin typeface="Arial Narrow" panose="020B0606020202030204" charset="0"/>
                <a:cs typeface="Arial Narrow" panose="020B0606020202030204" charset="0"/>
              </a:rPr>
              <a:t>опасности</a:t>
            </a:r>
            <a:r>
              <a:rPr lang="en-US" altLang="ru-RU" sz="2400" dirty="0"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400" dirty="0">
                <a:latin typeface="Arial Narrow" panose="020B0606020202030204" charset="0"/>
                <a:cs typeface="Arial Narrow" panose="020B0606020202030204" charset="0"/>
              </a:rPr>
              <a:t>на</a:t>
            </a:r>
            <a:r>
              <a:rPr lang="en-US" altLang="ru-RU" sz="2400" dirty="0"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400" dirty="0">
                <a:latin typeface="Arial Narrow" panose="020B0606020202030204" charset="0"/>
                <a:cs typeface="Arial Narrow" panose="020B0606020202030204" charset="0"/>
              </a:rPr>
              <a:t>улице</a:t>
            </a:r>
            <a:r>
              <a:rPr lang="en-US" altLang="ru-RU" sz="2400" dirty="0">
                <a:latin typeface="Arial Narrow" panose="020B0606020202030204" charset="0"/>
                <a:cs typeface="Arial Narrow" panose="020B0606020202030204" charset="0"/>
              </a:rPr>
              <a:t>, </a:t>
            </a:r>
            <a:r>
              <a:rPr lang="en-US" altLang="en-US" sz="2400" dirty="0">
                <a:latin typeface="Arial Narrow" panose="020B0606020202030204" charset="0"/>
                <a:cs typeface="Arial Narrow" panose="020B0606020202030204" charset="0"/>
              </a:rPr>
              <a:t>дорожными</a:t>
            </a:r>
            <a:r>
              <a:rPr lang="en-US" altLang="ru-RU" sz="2400" dirty="0"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400" dirty="0">
                <a:latin typeface="Arial Narrow" panose="020B0606020202030204" charset="0"/>
                <a:cs typeface="Arial Narrow" panose="020B0606020202030204" charset="0"/>
              </a:rPr>
              <a:t>знаками</a:t>
            </a:r>
            <a:r>
              <a:rPr lang="en-US" altLang="ru-RU" sz="2400" dirty="0">
                <a:latin typeface="Arial Narrow" panose="020B0606020202030204" charset="0"/>
                <a:cs typeface="Arial Narrow" panose="020B0606020202030204" charset="0"/>
              </a:rPr>
              <a:t>4</a:t>
            </a:r>
          </a:p>
          <a:p>
            <a:pPr algn="l"/>
            <a:r>
              <a:rPr lang="en-US" altLang="en-US" sz="2400" dirty="0">
                <a:latin typeface="Arial Narrow" panose="020B0606020202030204" charset="0"/>
                <a:cs typeface="Arial Narrow" panose="020B0606020202030204" charset="0"/>
              </a:rPr>
              <a:t></a:t>
            </a:r>
            <a:r>
              <a:rPr lang="en-US" altLang="ru-RU" sz="2400" dirty="0">
                <a:latin typeface="Arial Narrow" panose="020B0606020202030204" charset="0"/>
                <a:cs typeface="Arial Narrow" panose="020B0606020202030204" charset="0"/>
              </a:rPr>
              <a:t>	</a:t>
            </a:r>
            <a:r>
              <a:rPr lang="en-US" altLang="en-US" sz="2400" dirty="0">
                <a:latin typeface="Arial Narrow" panose="020B0606020202030204" charset="0"/>
                <a:cs typeface="Arial Narrow" panose="020B0606020202030204" charset="0"/>
              </a:rPr>
              <a:t>Дети</a:t>
            </a:r>
            <a:r>
              <a:rPr lang="en-US" altLang="ru-RU" sz="2400" dirty="0"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400" dirty="0">
                <a:latin typeface="Arial Narrow" panose="020B0606020202030204" charset="0"/>
                <a:cs typeface="Arial Narrow" panose="020B0606020202030204" charset="0"/>
              </a:rPr>
              <a:t>научатся</a:t>
            </a:r>
            <a:r>
              <a:rPr lang="en-US" altLang="ru-RU" sz="2400" dirty="0"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400" dirty="0">
                <a:latin typeface="Arial Narrow" panose="020B0606020202030204" charset="0"/>
                <a:cs typeface="Arial Narrow" panose="020B0606020202030204" charset="0"/>
              </a:rPr>
              <a:t>соблюдать</a:t>
            </a:r>
            <a:r>
              <a:rPr lang="en-US" altLang="ru-RU" sz="2400" dirty="0"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400" dirty="0">
                <a:latin typeface="Arial Narrow" panose="020B0606020202030204" charset="0"/>
                <a:cs typeface="Arial Narrow" panose="020B0606020202030204" charset="0"/>
              </a:rPr>
              <a:t>правила</a:t>
            </a:r>
            <a:r>
              <a:rPr lang="en-US" altLang="ru-RU" sz="2400" dirty="0"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400" dirty="0">
                <a:latin typeface="Arial Narrow" panose="020B0606020202030204" charset="0"/>
                <a:cs typeface="Arial Narrow" panose="020B0606020202030204" charset="0"/>
              </a:rPr>
              <a:t>дорожного</a:t>
            </a:r>
            <a:r>
              <a:rPr lang="en-US" altLang="ru-RU" sz="2400" dirty="0"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400" dirty="0">
                <a:latin typeface="Arial Narrow" panose="020B0606020202030204" charset="0"/>
                <a:cs typeface="Arial Narrow" panose="020B0606020202030204" charset="0"/>
              </a:rPr>
              <a:t>движения</a:t>
            </a:r>
            <a:r>
              <a:rPr lang="en-US" altLang="ru-RU" sz="2400" dirty="0">
                <a:latin typeface="Arial Narrow" panose="020B0606020202030204" charset="0"/>
                <a:cs typeface="Arial Narrow" panose="020B0606020202030204" charset="0"/>
              </a:rPr>
              <a:t>, </a:t>
            </a:r>
            <a:r>
              <a:rPr lang="en-US" altLang="en-US" sz="2400" dirty="0">
                <a:latin typeface="Arial Narrow" panose="020B0606020202030204" charset="0"/>
                <a:cs typeface="Arial Narrow" panose="020B0606020202030204" charset="0"/>
              </a:rPr>
              <a:t>правила</a:t>
            </a:r>
            <a:r>
              <a:rPr lang="en-US" altLang="ru-RU" sz="2400" dirty="0"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400" dirty="0">
                <a:latin typeface="Arial Narrow" panose="020B0606020202030204" charset="0"/>
                <a:cs typeface="Arial Narrow" panose="020B0606020202030204" charset="0"/>
              </a:rPr>
              <a:t>поведения</a:t>
            </a:r>
            <a:r>
              <a:rPr lang="en-US" altLang="ru-RU" sz="2400" dirty="0"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400" dirty="0">
                <a:latin typeface="Arial Narrow" panose="020B0606020202030204" charset="0"/>
                <a:cs typeface="Arial Narrow" panose="020B0606020202030204" charset="0"/>
              </a:rPr>
              <a:t>в</a:t>
            </a:r>
            <a:r>
              <a:rPr lang="en-US" altLang="ru-RU" sz="2400" dirty="0"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400" dirty="0">
                <a:latin typeface="Arial Narrow" panose="020B0606020202030204" charset="0"/>
                <a:cs typeface="Arial Narrow" panose="020B0606020202030204" charset="0"/>
              </a:rPr>
              <a:t>общественном</a:t>
            </a:r>
            <a:r>
              <a:rPr lang="en-US" altLang="ru-RU" sz="2400" dirty="0"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400" dirty="0">
                <a:latin typeface="Arial Narrow" panose="020B0606020202030204" charset="0"/>
                <a:cs typeface="Arial Narrow" panose="020B0606020202030204" charset="0"/>
              </a:rPr>
              <a:t>транспорте</a:t>
            </a:r>
            <a:r>
              <a:rPr lang="en-US" altLang="ru-RU" sz="2400" dirty="0">
                <a:latin typeface="Arial Narrow" panose="020B0606020202030204" charset="0"/>
                <a:cs typeface="Arial Narrow" panose="020B0606020202030204" charset="0"/>
              </a:rPr>
              <a:t>;</a:t>
            </a:r>
          </a:p>
          <a:p>
            <a:pPr algn="l"/>
            <a:r>
              <a:rPr lang="en-US" altLang="en-US" sz="2400" dirty="0">
                <a:latin typeface="Arial Narrow" panose="020B0606020202030204" charset="0"/>
                <a:cs typeface="Arial Narrow" panose="020B0606020202030204" charset="0"/>
              </a:rPr>
              <a:t></a:t>
            </a:r>
            <a:r>
              <a:rPr lang="en-US" altLang="ru-RU" sz="2400" dirty="0">
                <a:latin typeface="Arial Narrow" panose="020B0606020202030204" charset="0"/>
                <a:cs typeface="Arial Narrow" panose="020B0606020202030204" charset="0"/>
              </a:rPr>
              <a:t>	</a:t>
            </a:r>
            <a:r>
              <a:rPr lang="en-US" altLang="en-US" sz="2400" dirty="0">
                <a:latin typeface="Arial Narrow" panose="020B0606020202030204" charset="0"/>
                <a:cs typeface="Arial Narrow" panose="020B0606020202030204" charset="0"/>
              </a:rPr>
              <a:t>Дети</a:t>
            </a:r>
            <a:r>
              <a:rPr lang="en-US" altLang="ru-RU" sz="2400" dirty="0"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400" dirty="0">
                <a:latin typeface="Arial Narrow" panose="020B0606020202030204" charset="0"/>
                <a:cs typeface="Arial Narrow" panose="020B0606020202030204" charset="0"/>
              </a:rPr>
              <a:t>будут</a:t>
            </a:r>
            <a:r>
              <a:rPr lang="en-US" altLang="ru-RU" sz="2400" dirty="0"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400" dirty="0">
                <a:latin typeface="Arial Narrow" panose="020B0606020202030204" charset="0"/>
                <a:cs typeface="Arial Narrow" panose="020B0606020202030204" charset="0"/>
              </a:rPr>
              <a:t>иметь</a:t>
            </a:r>
            <a:r>
              <a:rPr lang="en-US" altLang="ru-RU" sz="2400" dirty="0"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400" dirty="0">
                <a:latin typeface="Arial Narrow" panose="020B0606020202030204" charset="0"/>
                <a:cs typeface="Arial Narrow" panose="020B0606020202030204" charset="0"/>
              </a:rPr>
              <a:t>представление</a:t>
            </a:r>
            <a:r>
              <a:rPr lang="en-US" altLang="ru-RU" sz="2400" dirty="0"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400" dirty="0">
                <a:latin typeface="Arial Narrow" panose="020B0606020202030204" charset="0"/>
                <a:cs typeface="Arial Narrow" panose="020B0606020202030204" charset="0"/>
              </a:rPr>
              <a:t>о</a:t>
            </a:r>
            <a:r>
              <a:rPr lang="en-US" altLang="ru-RU" sz="2400" dirty="0"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400" dirty="0">
                <a:latin typeface="Arial Narrow" panose="020B0606020202030204" charset="0"/>
                <a:cs typeface="Arial Narrow" panose="020B0606020202030204" charset="0"/>
              </a:rPr>
              <a:t>последствиях</a:t>
            </a:r>
            <a:r>
              <a:rPr lang="en-US" altLang="ru-RU" sz="2400" dirty="0"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400" dirty="0">
                <a:latin typeface="Arial Narrow" panose="020B0606020202030204" charset="0"/>
                <a:cs typeface="Arial Narrow" panose="020B0606020202030204" charset="0"/>
              </a:rPr>
              <a:t>нарушения</a:t>
            </a:r>
            <a:r>
              <a:rPr lang="en-US" altLang="ru-RU" sz="2400" dirty="0"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400" dirty="0">
                <a:latin typeface="Arial Narrow" panose="020B0606020202030204" charset="0"/>
                <a:cs typeface="Arial Narrow" panose="020B0606020202030204" charset="0"/>
              </a:rPr>
              <a:t>правил</a:t>
            </a:r>
            <a:r>
              <a:rPr lang="en-US" altLang="ru-RU" sz="2400" dirty="0"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400" dirty="0">
                <a:latin typeface="Arial Narrow" panose="020B0606020202030204" charset="0"/>
                <a:cs typeface="Arial Narrow" panose="020B0606020202030204" charset="0"/>
              </a:rPr>
              <a:t>безопасного</a:t>
            </a:r>
            <a:r>
              <a:rPr lang="en-US" altLang="ru-RU" sz="2400" dirty="0"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400" dirty="0">
                <a:latin typeface="Arial Narrow" panose="020B0606020202030204" charset="0"/>
                <a:cs typeface="Arial Narrow" panose="020B0606020202030204" charset="0"/>
              </a:rPr>
              <a:t>поведения</a:t>
            </a:r>
            <a:r>
              <a:rPr lang="en-US" altLang="ru-RU" sz="2400" dirty="0"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400" dirty="0">
                <a:latin typeface="Arial Narrow" panose="020B0606020202030204" charset="0"/>
                <a:cs typeface="Arial Narrow" panose="020B0606020202030204" charset="0"/>
              </a:rPr>
              <a:t>на</a:t>
            </a:r>
            <a:r>
              <a:rPr lang="en-US" altLang="ru-RU" sz="2400" dirty="0"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altLang="en-US" sz="2400" dirty="0">
                <a:latin typeface="Arial Narrow" panose="020B0606020202030204" charset="0"/>
                <a:cs typeface="Arial Narrow" panose="020B0606020202030204" charset="0"/>
              </a:rPr>
              <a:t>улице</a:t>
            </a:r>
            <a:r>
              <a:rPr lang="en-US" altLang="ru-RU" sz="2400" dirty="0">
                <a:latin typeface="Arial Narrow" panose="020B0606020202030204" charset="0"/>
                <a:cs typeface="Arial Narrow" panose="020B0606020202030204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Кудряшка\Рабочий стол\img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395"/>
            <a:ext cx="8229600" cy="790575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 Narrow" panose="020B0606020202030204" charset="0"/>
                <a:cs typeface="Arial Narrow" panose="020B0606020202030204" charset="0"/>
              </a:rPr>
              <a:t>Введение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50" y="1237615"/>
            <a:ext cx="7429500" cy="4888865"/>
          </a:xfrm>
        </p:spPr>
        <p:txBody>
          <a:bodyPr>
            <a:normAutofit lnSpcReduction="10000"/>
          </a:bodyPr>
          <a:lstStyle/>
          <a:p>
            <a:r>
              <a:rPr lang="en-GB" sz="2665">
                <a:latin typeface="Arial Narrow" panose="020B0606020202030204" charset="0"/>
                <a:cs typeface="Arial Narrow" panose="020B0606020202030204" charset="0"/>
                <a:sym typeface="+mn-ea"/>
              </a:rPr>
              <a:t>Безопасность дорожного движения - важная тема, особенно для детей. Уязвимые участники, такие как малыши 3-4 лет, нуждаются в раннем обучении правилам поведения на дороге. Проект "Безопасность дорожного движения для малышей" направлен на формирование устойчивых навыков безопасного нахождения на улице. Актуальность работы обоснована растущим числом ДТП с участием детей и нехваткой доступных образовательных программ. Игровые методы и вовлечение родителей помогут сделать обучение интересным и эффективным.</a:t>
            </a:r>
            <a:endParaRPr lang="en-GB" sz="2665">
              <a:solidFill>
                <a:schemeClr val="tx1"/>
              </a:solidFill>
              <a:latin typeface="Arial Narrow" panose="020B0606020202030204" charset="0"/>
              <a:cs typeface="Arial Narrow" panose="020B0606020202030204" charset="0"/>
            </a:endParaRPr>
          </a:p>
          <a:p>
            <a:endParaRPr lang="ru-RU" sz="2665" dirty="0">
              <a:latin typeface="Arial Narrow" panose="020B0606020202030204" charset="0"/>
              <a:cs typeface="Arial Narrow" panose="020B060602020203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Кудряшка\Рабочий стол\img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595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4436745"/>
            <a:ext cx="6358255" cy="2075180"/>
          </a:xfrm>
        </p:spPr>
        <p:txBody>
          <a:bodyPr>
            <a:normAutofit/>
          </a:bodyPr>
          <a:lstStyle/>
          <a:p>
            <a:pPr algn="l"/>
            <a:r>
              <a:rPr lang="ru-RU" sz="2000" b="1" i="1" dirty="0" smtClean="0">
                <a:solidFill>
                  <a:srgbClr val="0F7B53"/>
                </a:solidFill>
                <a:latin typeface="Arial Narrow" panose="020B0606020202030204" charset="0"/>
                <a:ea typeface="Calibri" panose="020F0502020204030204" pitchFamily="34" charset="0"/>
                <a:cs typeface="Arial Narrow" panose="020B0606020202030204" charset="0"/>
              </a:rPr>
              <a:t>Вид проекта</a:t>
            </a:r>
            <a:r>
              <a:rPr lang="ru-RU" sz="2000" b="1" dirty="0" smtClean="0">
                <a:solidFill>
                  <a:srgbClr val="0F7B53"/>
                </a:solidFill>
                <a:latin typeface="Arial Narrow" panose="020B0606020202030204" charset="0"/>
                <a:ea typeface="Calibri" panose="020F0502020204030204" pitchFamily="34" charset="0"/>
                <a:cs typeface="Arial Narrow" panose="020B0606020202030204" charset="0"/>
              </a:rPr>
              <a:t>:</a:t>
            </a:r>
            <a:r>
              <a:rPr lang="ru-RU" sz="2000" b="1" dirty="0" smtClean="0">
                <a:solidFill>
                  <a:srgbClr val="00B050"/>
                </a:solidFill>
                <a:latin typeface="Arial Narrow" panose="020B0606020202030204" charset="0"/>
                <a:ea typeface="Calibri" panose="020F0502020204030204" pitchFamily="34" charset="0"/>
                <a:cs typeface="Arial Narrow" panose="020B0606020202030204" charset="0"/>
              </a:rPr>
              <a:t> </a:t>
            </a:r>
            <a:r>
              <a:rPr lang="ru-RU" sz="2000" dirty="0" smtClean="0">
                <a:latin typeface="Arial Narrow" panose="020B0606020202030204" charset="0"/>
                <a:ea typeface="Calibri" panose="020F0502020204030204" pitchFamily="34" charset="0"/>
                <a:cs typeface="Arial Narrow" panose="020B0606020202030204" charset="0"/>
              </a:rPr>
              <a:t>информационно-творческий.                                                             </a:t>
            </a:r>
            <a:r>
              <a:rPr lang="ru-RU" sz="2000" i="1" dirty="0" smtClean="0">
                <a:latin typeface="Arial Narrow" panose="020B0606020202030204" charset="0"/>
                <a:ea typeface="Calibri" panose="020F0502020204030204" pitchFamily="34" charset="0"/>
                <a:cs typeface="Arial Narrow" panose="020B0606020202030204" charset="0"/>
              </a:rPr>
              <a:t>Тип проекта</a:t>
            </a:r>
            <a:r>
              <a:rPr lang="ru-RU" sz="2000" dirty="0" smtClean="0">
                <a:latin typeface="Arial Narrow" panose="020B0606020202030204" charset="0"/>
                <a:ea typeface="Calibri" panose="020F0502020204030204" pitchFamily="34" charset="0"/>
                <a:cs typeface="Arial Narrow" panose="020B0606020202030204" charset="0"/>
              </a:rPr>
              <a:t>: познавательно - игровой.                                             </a:t>
            </a:r>
            <a:r>
              <a:rPr lang="ru-RU" sz="2000" b="1" i="1" dirty="0" smtClean="0">
                <a:solidFill>
                  <a:srgbClr val="0F7B53"/>
                </a:solidFill>
                <a:latin typeface="Arial Narrow" panose="020B0606020202030204" charset="0"/>
                <a:ea typeface="Calibri" panose="020F0502020204030204" pitchFamily="34" charset="0"/>
                <a:cs typeface="Arial Narrow" panose="020B0606020202030204" charset="0"/>
              </a:rPr>
              <a:t>Сроки реализации</a:t>
            </a:r>
            <a:r>
              <a:rPr lang="ru-RU" sz="2000" b="1" dirty="0" smtClean="0">
                <a:solidFill>
                  <a:srgbClr val="0F7B53"/>
                </a:solidFill>
                <a:latin typeface="Arial Narrow" panose="020B0606020202030204" charset="0"/>
                <a:ea typeface="Calibri" panose="020F0502020204030204" pitchFamily="34" charset="0"/>
                <a:cs typeface="Arial Narrow" panose="020B0606020202030204" charset="0"/>
              </a:rPr>
              <a:t>:</a:t>
            </a:r>
            <a:r>
              <a:rPr lang="ru-RU" sz="2000" b="1" dirty="0" smtClean="0">
                <a:solidFill>
                  <a:srgbClr val="00B050"/>
                </a:solidFill>
                <a:latin typeface="Arial Narrow" panose="020B0606020202030204" charset="0"/>
                <a:ea typeface="Calibri" panose="020F0502020204030204" pitchFamily="34" charset="0"/>
                <a:cs typeface="Arial Narrow" panose="020B0606020202030204" charset="0"/>
              </a:rPr>
              <a:t> </a:t>
            </a:r>
            <a:r>
              <a:rPr lang="ru-RU" sz="2000" dirty="0" smtClean="0">
                <a:latin typeface="Arial Narrow" panose="020B0606020202030204" charset="0"/>
                <a:ea typeface="Calibri" panose="020F0502020204030204" pitchFamily="34" charset="0"/>
                <a:cs typeface="Arial Narrow" panose="020B0606020202030204" charset="0"/>
              </a:rPr>
              <a:t>краткосрочный                              </a:t>
            </a:r>
            <a:r>
              <a:rPr lang="ru-RU" sz="2000" dirty="0" smtClean="0">
                <a:latin typeface="Arial Narrow" panose="020B0606020202030204" charset="0"/>
                <a:cs typeface="Arial Narrow" panose="020B0606020202030204" charset="0"/>
              </a:rPr>
              <a:t/>
            </a:r>
            <a:br>
              <a:rPr lang="ru-RU" sz="2000" dirty="0" smtClean="0">
                <a:latin typeface="Arial Narrow" panose="020B0606020202030204" charset="0"/>
                <a:cs typeface="Arial Narrow" panose="020B0606020202030204" charset="0"/>
              </a:rPr>
            </a:br>
            <a:r>
              <a:rPr lang="ru-RU" sz="2000" b="1" i="1" dirty="0" smtClean="0">
                <a:solidFill>
                  <a:srgbClr val="0F7B53"/>
                </a:solidFill>
                <a:latin typeface="Arial Narrow" panose="020B0606020202030204" charset="0"/>
                <a:ea typeface="Calibri" panose="020F0502020204030204" pitchFamily="34" charset="0"/>
                <a:cs typeface="Arial Narrow" panose="020B0606020202030204" charset="0"/>
              </a:rPr>
              <a:t>Участники проекта</a:t>
            </a:r>
            <a:r>
              <a:rPr lang="ru-RU" sz="2000" b="1" dirty="0" smtClean="0">
                <a:solidFill>
                  <a:srgbClr val="00B050"/>
                </a:solidFill>
                <a:latin typeface="Arial Narrow" panose="020B0606020202030204" charset="0"/>
                <a:ea typeface="Calibri" panose="020F0502020204030204" pitchFamily="34" charset="0"/>
                <a:cs typeface="Arial Narrow" panose="020B0606020202030204" charset="0"/>
              </a:rPr>
              <a:t>: </a:t>
            </a:r>
            <a:r>
              <a:rPr lang="ru-RU" sz="2000" dirty="0" smtClean="0">
                <a:latin typeface="Arial Narrow" panose="020B0606020202030204" charset="0"/>
                <a:ea typeface="Calibri" panose="020F0502020204030204" pitchFamily="34" charset="0"/>
                <a:cs typeface="Arial Narrow" panose="020B0606020202030204" charset="0"/>
              </a:rPr>
              <a:t>дети 3-4 года, родители воспитанников, сотрудники ДОУ.</a:t>
            </a:r>
            <a:endParaRPr lang="ru-RU" sz="2000" dirty="0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1107440" y="836295"/>
            <a:ext cx="699135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C00000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Проблематика безопасности дорожного движения для детей</a:t>
            </a:r>
            <a:endParaRPr lang="en-GB" altLang="en-US" sz="2400" b="1">
              <a:solidFill>
                <a:srgbClr val="C00000"/>
              </a:solidFill>
              <a:latin typeface="Arial Narrow" panose="020B0606020202030204" charset="0"/>
              <a:cs typeface="Arial Narrow" panose="020B0606020202030204" charset="0"/>
              <a:sym typeface="+mn-ea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107440" y="1772920"/>
            <a:ext cx="709676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Обучение правилам дорожного движения для детей 3-4 лет важно для формирования ответственности и безопасности на дорогах. В этом возрасте дети начинают осознавать окружающий мир и активно участвовать в дорожном движении. Игры, такие как «Дорожная азбука», делают занятия увлекательными и доступными. Создание безопасной среды обучения требует теории и практики, включая макеты и специально оборудованные площадки. Важно, чтобы дети уважали других участников движения, что формирует их ответственное поведение на дороге.</a:t>
            </a:r>
            <a:endParaRPr lang="en-GB" altLang="en-US" sz="2000">
              <a:solidFill>
                <a:schemeClr val="tx1"/>
              </a:solidFill>
              <a:latin typeface="Arial Narrow" panose="020B0606020202030204" charset="0"/>
              <a:cs typeface="Arial Narrow" panose="020B0606020202030204" charset="0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Кудряшка\Рабочий стол\img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65" b="1" dirty="0" smtClean="0">
                <a:solidFill>
                  <a:srgbClr val="FF0000"/>
                </a:solidFill>
                <a:latin typeface="Arial Narrow" panose="020B0606020202030204" charset="0"/>
                <a:cs typeface="Arial Narrow" panose="020B0606020202030204" charset="0"/>
              </a:rPr>
              <a:t>Содержание проектной деятельности</a:t>
            </a:r>
            <a:r>
              <a:rPr lang="ru-RU" sz="2665" dirty="0" smtClean="0">
                <a:latin typeface="Arial Narrow" panose="020B0606020202030204" charset="0"/>
                <a:cs typeface="Arial Narrow" panose="020B0606020202030204" charset="0"/>
              </a:rPr>
              <a:t/>
            </a:r>
            <a:br>
              <a:rPr lang="ru-RU" sz="2665" dirty="0" smtClean="0">
                <a:latin typeface="Arial Narrow" panose="020B0606020202030204" charset="0"/>
                <a:cs typeface="Arial Narrow" panose="020B0606020202030204" charset="0"/>
              </a:rPr>
            </a:br>
            <a:endParaRPr lang="ru-RU" sz="2665" dirty="0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214422"/>
            <a:ext cx="6858048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 smtClean="0">
                <a:solidFill>
                  <a:srgbClr val="028458"/>
                </a:solidFill>
                <a:latin typeface="Arial Narrow" panose="020B0606020202030204" charset="0"/>
                <a:cs typeface="Arial Narrow" panose="020B0606020202030204" charset="0"/>
              </a:rPr>
              <a:t>Этапы:</a:t>
            </a:r>
            <a:endParaRPr lang="ru-RU" sz="2400" dirty="0" smtClean="0">
              <a:solidFill>
                <a:srgbClr val="028458"/>
              </a:solidFill>
              <a:latin typeface="Arial Narrow" panose="020B0606020202030204" charset="0"/>
              <a:cs typeface="Arial Narrow" panose="020B0606020202030204" charset="0"/>
            </a:endParaRPr>
          </a:p>
          <a:p>
            <a:pPr>
              <a:buNone/>
            </a:pPr>
            <a:r>
              <a:rPr lang="ru-RU" sz="2400" u="sng" dirty="0" smtClean="0">
                <a:latin typeface="Arial Narrow" panose="020B0606020202030204" charset="0"/>
                <a:cs typeface="Arial Narrow" panose="020B0606020202030204" charset="0"/>
              </a:rPr>
              <a:t>Подготовительный этап:</a:t>
            </a:r>
            <a:endParaRPr lang="ru-RU" sz="2400" dirty="0" smtClean="0">
              <a:latin typeface="Arial Narrow" panose="020B0606020202030204" charset="0"/>
              <a:cs typeface="Arial Narrow" panose="020B0606020202030204" charset="0"/>
            </a:endParaRPr>
          </a:p>
          <a:p>
            <a:pPr>
              <a:buNone/>
            </a:pPr>
            <a:r>
              <a:rPr lang="ru-RU" sz="2400" dirty="0" smtClean="0">
                <a:latin typeface="Arial Narrow" panose="020B0606020202030204" charset="0"/>
                <a:cs typeface="Arial Narrow" panose="020B0606020202030204" charset="0"/>
              </a:rPr>
              <a:t>1.Подготовка стихотворений, загадок, игр, на тему «Транспорт», правила дорожного движения, иллюстративный материал.</a:t>
            </a:r>
          </a:p>
          <a:p>
            <a:pPr>
              <a:buNone/>
            </a:pPr>
            <a:r>
              <a:rPr lang="ru-RU" sz="2400" dirty="0" smtClean="0">
                <a:latin typeface="Arial Narrow" panose="020B0606020202030204" charset="0"/>
                <a:cs typeface="Arial Narrow" panose="020B0606020202030204" charset="0"/>
              </a:rPr>
              <a:t>2.Подготовка атрибутов для игр.</a:t>
            </a:r>
          </a:p>
          <a:p>
            <a:pPr>
              <a:buNone/>
            </a:pPr>
            <a:r>
              <a:rPr lang="ru-RU" sz="2400" dirty="0" smtClean="0">
                <a:latin typeface="Arial Narrow" panose="020B0606020202030204" charset="0"/>
                <a:cs typeface="Arial Narrow" panose="020B0606020202030204" charset="0"/>
              </a:rPr>
              <a:t>3.Подготовка консультаций и стендового материала для родителей.</a:t>
            </a:r>
          </a:p>
          <a:p>
            <a:pPr>
              <a:buNone/>
            </a:pPr>
            <a:r>
              <a:rPr lang="ru-RU" sz="2400" dirty="0" smtClean="0">
                <a:latin typeface="Arial Narrow" panose="020B0606020202030204" charset="0"/>
                <a:cs typeface="Arial Narrow" panose="020B0606020202030204" charset="0"/>
              </a:rPr>
              <a:t>4.Составление перспективного плана </a:t>
            </a:r>
            <a:r>
              <a:rPr lang="ru-RU" sz="2400" b="1" dirty="0" smtClean="0">
                <a:latin typeface="Arial Narrow" panose="020B0606020202030204" charset="0"/>
                <a:cs typeface="Arial Narrow" panose="020B0606020202030204" charset="0"/>
              </a:rPr>
              <a:t>основного этапа</a:t>
            </a:r>
            <a:r>
              <a:rPr lang="ru-RU" sz="2400" dirty="0" smtClean="0">
                <a:latin typeface="Arial Narrow" panose="020B0606020202030204" charset="0"/>
                <a:cs typeface="Arial Narrow" panose="020B0606020202030204" charset="0"/>
              </a:rPr>
              <a:t>.</a:t>
            </a:r>
          </a:p>
          <a:p>
            <a:endParaRPr lang="ru-RU" sz="2400" dirty="0">
              <a:latin typeface="Arial Narrow" panose="020B0606020202030204" charset="0"/>
              <a:cs typeface="Arial Narrow" panose="020B06060202020302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Кудряшка\Рабочий стол\img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87450" y="548640"/>
            <a:ext cx="7016115" cy="3567430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2665" b="1" u="sng" dirty="0" smtClean="0">
                <a:solidFill>
                  <a:srgbClr val="0F7B53"/>
                </a:solidFill>
                <a:latin typeface="Arial Narrow" panose="020B0606020202030204" charset="0"/>
                <a:cs typeface="Arial Narrow" panose="020B0606020202030204" charset="0"/>
              </a:rPr>
              <a:t/>
            </a:r>
            <a:br>
              <a:rPr lang="ru-RU" sz="2665" b="1" u="sng" dirty="0" smtClean="0">
                <a:solidFill>
                  <a:srgbClr val="0F7B53"/>
                </a:solidFill>
                <a:latin typeface="Arial Narrow" panose="020B0606020202030204" charset="0"/>
                <a:cs typeface="Arial Narrow" panose="020B0606020202030204" charset="0"/>
              </a:rPr>
            </a:br>
            <a:r>
              <a:rPr lang="ru-RU" sz="2665" b="1" u="sng" dirty="0" smtClean="0">
                <a:solidFill>
                  <a:srgbClr val="0F7B53"/>
                </a:solidFill>
                <a:latin typeface="Arial Narrow" panose="020B0606020202030204" charset="0"/>
                <a:cs typeface="Arial Narrow" panose="020B0606020202030204" charset="0"/>
              </a:rPr>
              <a:t>Основной этап</a:t>
            </a:r>
            <a:r>
              <a:rPr lang="ru-RU" sz="2665" dirty="0" smtClean="0">
                <a:latin typeface="Arial Narrow" panose="020B0606020202030204" charset="0"/>
                <a:cs typeface="Arial Narrow" panose="020B0606020202030204" charset="0"/>
              </a:rPr>
              <a:t/>
            </a:r>
            <a:br>
              <a:rPr lang="ru-RU" sz="2665" dirty="0" smtClean="0">
                <a:latin typeface="Arial Narrow" panose="020B0606020202030204" charset="0"/>
                <a:cs typeface="Arial Narrow" panose="020B0606020202030204" charset="0"/>
              </a:rPr>
            </a:br>
            <a:r>
              <a:rPr lang="ru-RU" sz="2665" b="1" dirty="0" smtClean="0">
                <a:latin typeface="Arial Narrow" panose="020B0606020202030204" charset="0"/>
                <a:cs typeface="Arial Narrow" panose="020B0606020202030204" charset="0"/>
              </a:rPr>
              <a:t>Работа с детьми</a:t>
            </a:r>
            <a:r>
              <a:rPr lang="ru-RU" sz="2665" dirty="0" smtClean="0">
                <a:latin typeface="Arial Narrow" panose="020B0606020202030204" charset="0"/>
                <a:cs typeface="Arial Narrow" panose="020B0606020202030204" charset="0"/>
              </a:rPr>
              <a:t>: подвижные игры, дидактические и сюжетно-ролевые игры, наблюдения, чтение художественных произведений, продуктивные виды деятельности.</a:t>
            </a:r>
            <a:br>
              <a:rPr lang="ru-RU" sz="2665" dirty="0" smtClean="0">
                <a:latin typeface="Arial Narrow" panose="020B0606020202030204" charset="0"/>
                <a:cs typeface="Arial Narrow" panose="020B0606020202030204" charset="0"/>
              </a:rPr>
            </a:br>
            <a:r>
              <a:rPr lang="ru-RU" sz="2665" b="1" dirty="0" smtClean="0">
                <a:latin typeface="Arial Narrow" panose="020B0606020202030204" charset="0"/>
                <a:cs typeface="Arial Narrow" panose="020B0606020202030204" charset="0"/>
              </a:rPr>
              <a:t>Работа с родителями: </a:t>
            </a:r>
            <a:r>
              <a:rPr lang="ru-RU" sz="2665" dirty="0" smtClean="0">
                <a:latin typeface="Arial Narrow" panose="020B0606020202030204" charset="0"/>
                <a:cs typeface="Arial Narrow" panose="020B0606020202030204" charset="0"/>
              </a:rPr>
              <a:t>консультации, памятки, буклеты, беседы, оформление папок передвижек, совместное изготовление дидактического материала.</a:t>
            </a:r>
            <a:br>
              <a:rPr lang="ru-RU" sz="2665" dirty="0" smtClean="0">
                <a:latin typeface="Arial Narrow" panose="020B0606020202030204" charset="0"/>
                <a:cs typeface="Arial Narrow" panose="020B0606020202030204" charset="0"/>
              </a:rPr>
            </a:br>
            <a:r>
              <a:rPr lang="ru-RU" sz="2665" dirty="0" smtClean="0">
                <a:latin typeface="Arial Narrow" panose="020B0606020202030204" charset="0"/>
                <a:cs typeface="Arial Narrow" panose="020B0606020202030204" charset="0"/>
              </a:rPr>
              <a:t/>
            </a:r>
            <a:br>
              <a:rPr lang="ru-RU" sz="2665" dirty="0" smtClean="0">
                <a:latin typeface="Arial Narrow" panose="020B0606020202030204" charset="0"/>
                <a:cs typeface="Arial Narrow" panose="020B0606020202030204" charset="0"/>
              </a:rPr>
            </a:br>
            <a:endParaRPr lang="ru-RU" sz="2665" dirty="0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1133475" y="3573145"/>
            <a:ext cx="687641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ru-RU" sz="2400" b="1" u="sng" dirty="0" smtClean="0">
                <a:solidFill>
                  <a:srgbClr val="0F7B53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Заключительный этап</a:t>
            </a:r>
            <a:r>
              <a:rPr lang="ru-RU" sz="2400" dirty="0" smtClean="0">
                <a:solidFill>
                  <a:srgbClr val="0F7B53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/>
            </a:r>
            <a:br>
              <a:rPr lang="ru-RU" sz="2400" dirty="0" smtClean="0">
                <a:solidFill>
                  <a:srgbClr val="0F7B53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</a:br>
            <a:r>
              <a:rPr lang="ru-RU" sz="2400" dirty="0" smtClean="0">
                <a:latin typeface="Arial Narrow" panose="020B0606020202030204" charset="0"/>
                <a:cs typeface="Arial Narrow" panose="020B0606020202030204" charset="0"/>
                <a:sym typeface="+mn-ea"/>
              </a:rPr>
              <a:t>1.Изготовление буклета «Знай правила дорожного движения»</a:t>
            </a:r>
            <a:br>
              <a:rPr lang="ru-RU" sz="2400" dirty="0" smtClean="0">
                <a:latin typeface="Arial Narrow" panose="020B0606020202030204" charset="0"/>
                <a:cs typeface="Arial Narrow" panose="020B0606020202030204" charset="0"/>
                <a:sym typeface="+mn-ea"/>
              </a:rPr>
            </a:br>
            <a:r>
              <a:rPr lang="ru-RU" sz="2400" dirty="0" smtClean="0">
                <a:latin typeface="Arial Narrow" panose="020B0606020202030204" charset="0"/>
                <a:cs typeface="Arial Narrow" panose="020B0606020202030204" charset="0"/>
                <a:sym typeface="+mn-ea"/>
              </a:rPr>
              <a:t>2.Изготовление памяток: «Правила поведения на остановке маршрутного транспорта», «Правила перевозки детей в автомобиле».</a:t>
            </a:r>
            <a:br>
              <a:rPr lang="ru-RU" sz="2400" dirty="0" smtClean="0">
                <a:latin typeface="Arial Narrow" panose="020B0606020202030204" charset="0"/>
                <a:cs typeface="Arial Narrow" panose="020B0606020202030204" charset="0"/>
                <a:sym typeface="+mn-ea"/>
              </a:rPr>
            </a:br>
            <a:r>
              <a:rPr lang="ru-RU" sz="2400" dirty="0" smtClean="0">
                <a:latin typeface="Arial Narrow" panose="020B0606020202030204" charset="0"/>
                <a:cs typeface="Arial Narrow" panose="020B0606020202030204" charset="0"/>
                <a:sym typeface="+mn-ea"/>
              </a:rPr>
              <a:t>3.Презентация проекта.</a:t>
            </a:r>
            <a:endParaRPr lang="ru-RU" altLang="en-US" sz="2400" dirty="0" smtClean="0">
              <a:latin typeface="Arial Narrow" panose="020B0606020202030204" charset="0"/>
              <a:cs typeface="Arial Narrow" panose="020B0606020202030204" charset="0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Кудряшка\Рабочий стол\img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665" b="1" u="sng" dirty="0" smtClean="0">
                <a:solidFill>
                  <a:srgbClr val="FF0000"/>
                </a:solidFill>
                <a:latin typeface="Arial Narrow" panose="020B0606020202030204" charset="0"/>
                <a:cs typeface="Arial Narrow" panose="020B0606020202030204" charset="0"/>
              </a:rPr>
              <a:t> План реализации проекта</a:t>
            </a:r>
            <a:r>
              <a:rPr lang="ru-RU" sz="2665" dirty="0" smtClean="0">
                <a:latin typeface="Arial Narrow" panose="020B0606020202030204" charset="0"/>
                <a:cs typeface="Arial Narrow" panose="020B0606020202030204" charset="0"/>
              </a:rPr>
              <a:t/>
            </a:r>
            <a:br>
              <a:rPr lang="ru-RU" sz="2665" dirty="0" smtClean="0">
                <a:latin typeface="Arial Narrow" panose="020B0606020202030204" charset="0"/>
                <a:cs typeface="Arial Narrow" panose="020B0606020202030204" charset="0"/>
              </a:rPr>
            </a:br>
            <a:endParaRPr lang="ru-RU" sz="2665" dirty="0">
              <a:latin typeface="Arial Narrow" panose="020B0606020202030204" charset="0"/>
              <a:cs typeface="Arial Narrow" panose="020B060602020203020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928662" y="928671"/>
          <a:ext cx="7429552" cy="567740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71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421">
                <a:tc>
                  <a:txBody>
                    <a:bodyPr/>
                    <a:lstStyle/>
                    <a:p>
                      <a:pPr marR="11112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F7B53"/>
                          </a:solidFill>
                          <a:latin typeface="Arial Narrow" panose="020B0606020202030204" charset="0"/>
                          <a:ea typeface="Times New Roman" panose="02020603050405020304"/>
                          <a:cs typeface="Arial Narrow" panose="020B0606020202030204" charset="0"/>
                        </a:rPr>
                        <a:t>Образовательная</a:t>
                      </a:r>
                      <a:r>
                        <a:rPr lang="ru-RU" sz="1800" baseline="0" dirty="0" smtClean="0">
                          <a:solidFill>
                            <a:srgbClr val="0F7B53"/>
                          </a:solidFill>
                          <a:latin typeface="Arial Narrow" panose="020B0606020202030204" charset="0"/>
                          <a:ea typeface="Times New Roman" panose="02020603050405020304"/>
                          <a:cs typeface="Arial Narrow" panose="020B0606020202030204" charset="0"/>
                        </a:rPr>
                        <a:t> область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F7B53"/>
                          </a:solidFill>
                          <a:latin typeface="Arial Narrow" panose="020B0606020202030204" charset="0"/>
                          <a:ea typeface="Times New Roman" panose="02020603050405020304"/>
                          <a:cs typeface="Arial Narrow" panose="020B0606020202030204" charset="0"/>
                        </a:rPr>
                        <a:t>Содержание</a:t>
                      </a:r>
                      <a:r>
                        <a:rPr lang="ru-RU" sz="1800" baseline="0" dirty="0" smtClean="0">
                          <a:solidFill>
                            <a:srgbClr val="0F7B53"/>
                          </a:solidFill>
                          <a:latin typeface="Arial Narrow" panose="020B0606020202030204" charset="0"/>
                          <a:ea typeface="Times New Roman" panose="02020603050405020304"/>
                          <a:cs typeface="Arial Narrow" panose="020B0606020202030204" charset="0"/>
                        </a:rPr>
                        <a:t> работы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3294">
                <a:tc>
                  <a:txBody>
                    <a:bodyPr/>
                    <a:lstStyle/>
                    <a:p>
                      <a:pPr marR="11112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 Narrow" panose="020B0606020202030204" charset="0"/>
                          <a:ea typeface="Times New Roman" panose="02020603050405020304"/>
                          <a:cs typeface="Arial Narrow" panose="020B0606020202030204" charset="0"/>
                        </a:rPr>
                        <a:t>Социально</a:t>
                      </a:r>
                      <a:r>
                        <a:rPr lang="ru-RU" sz="1600" b="1" baseline="0" dirty="0" smtClean="0">
                          <a:latin typeface="Arial Narrow" panose="020B0606020202030204" charset="0"/>
                          <a:ea typeface="Times New Roman" panose="02020603050405020304"/>
                          <a:cs typeface="Arial Narrow" panose="020B0606020202030204" charset="0"/>
                        </a:rPr>
                        <a:t> – коммуникативное развитие</a:t>
                      </a:r>
                    </a:p>
                    <a:p>
                      <a:pPr marR="11112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600" b="1" baseline="0" dirty="0" smtClean="0">
                        <a:latin typeface="Arial Narrow" panose="020B0606020202030204" charset="0"/>
                        <a:ea typeface="Times New Roman" panose="02020603050405020304"/>
                        <a:cs typeface="Arial Narrow" panose="020B0606020202030204" charset="0"/>
                      </a:endParaRPr>
                    </a:p>
                    <a:p>
                      <a:pPr marR="11112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600" b="1" baseline="0" dirty="0" smtClean="0">
                        <a:latin typeface="Arial Narrow" panose="020B0606020202030204" charset="0"/>
                        <a:ea typeface="Times New Roman" panose="02020603050405020304"/>
                        <a:cs typeface="Arial Narrow" panose="020B0606020202030204" charset="0"/>
                      </a:endParaRPr>
                    </a:p>
                    <a:p>
                      <a:pPr marR="11112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600" b="1" baseline="0" dirty="0" smtClean="0">
                        <a:latin typeface="Arial Narrow" panose="020B0606020202030204" charset="0"/>
                        <a:ea typeface="Times New Roman" panose="02020603050405020304"/>
                        <a:cs typeface="Arial Narrow" panose="020B0606020202030204" charset="0"/>
                      </a:endParaRPr>
                    </a:p>
                    <a:p>
                      <a:pPr marL="0" marR="111125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600" b="1" dirty="0" smtClean="0">
                        <a:latin typeface="Arial Narrow" panose="020B0606020202030204" charset="0"/>
                        <a:ea typeface="Times New Roman" panose="02020603050405020304"/>
                        <a:cs typeface="Arial Narrow" panose="020B060602020203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Wingdings" panose="05000000000000000000"/>
                        <a:buChar char=""/>
                      </a:pPr>
                      <a:r>
                        <a:rPr lang="ru-RU" sz="1600" b="1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Ситуативные беседы:                                                   </a:t>
                      </a:r>
                      <a:r>
                        <a:rPr lang="ru-RU" sz="1600" b="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«Знакомство </a:t>
                      </a:r>
                      <a:r>
                        <a:rPr lang="ru-RU" sz="1600" b="0" dirty="0">
                          <a:latin typeface="Arial Narrow" panose="020B0606020202030204" charset="0"/>
                          <a:cs typeface="Arial Narrow" panose="020B0606020202030204" charset="0"/>
                        </a:rPr>
                        <a:t>с грузовыми и легковыми </a:t>
                      </a:r>
                      <a:r>
                        <a:rPr lang="ru-RU" sz="1600" b="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автомобилями»</a:t>
                      </a:r>
                      <a:r>
                        <a:rPr lang="ru-RU" sz="1600" b="0" baseline="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                             «</a:t>
                      </a:r>
                      <a:r>
                        <a:rPr lang="ru-RU" sz="1600" b="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Моя улица»</a:t>
                      </a:r>
                      <a:r>
                        <a:rPr lang="ru-RU" sz="1600" b="0" baseline="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                                                                      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Wingdings" panose="05000000000000000000"/>
                        <a:buChar char=""/>
                      </a:pPr>
                      <a:r>
                        <a:rPr lang="ru-RU" sz="1600" b="0" baseline="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 «Как машинка зверят катала»                                                       «Светофор»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Wingdings" panose="05000000000000000000"/>
                        <a:buChar char=""/>
                      </a:pPr>
                      <a:r>
                        <a:rPr lang="ru-RU" sz="1600" b="1" baseline="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Образовательные ситуации:                                                            </a:t>
                      </a:r>
                      <a:r>
                        <a:rPr lang="ru-RU" sz="1600" b="0" baseline="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«Мы едем в автобусе»                                                        «Шоферы»                                                                              «Кукла едет на машине»</a:t>
                      </a:r>
                      <a:r>
                        <a:rPr lang="ru-RU" sz="1600" b="1" baseline="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600" dirty="0">
                        <a:latin typeface="Arial Narrow" panose="020B0606020202030204" charset="0"/>
                        <a:ea typeface="Times New Roman" panose="02020603050405020304"/>
                        <a:cs typeface="Arial Narrow" panose="020B060602020203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1209">
                <a:tc>
                  <a:txBody>
                    <a:bodyPr/>
                    <a:lstStyle/>
                    <a:p>
                      <a:pPr marL="0" marR="111125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baseline="0" dirty="0" smtClean="0">
                          <a:latin typeface="Arial Narrow" panose="020B0606020202030204" charset="0"/>
                          <a:ea typeface="Times New Roman" panose="02020603050405020304"/>
                          <a:cs typeface="Arial Narrow" panose="020B0606020202030204" charset="0"/>
                        </a:rPr>
                        <a:t>Познавательное развитие</a:t>
                      </a:r>
                      <a:endParaRPr lang="ru-RU" sz="1600" b="1" dirty="0" smtClean="0">
                        <a:latin typeface="Arial Narrow" panose="020B0606020202030204" charset="0"/>
                        <a:ea typeface="Times New Roman" panose="02020603050405020304"/>
                        <a:cs typeface="Arial Narrow" panose="020B0606020202030204" charset="0"/>
                      </a:endParaRPr>
                    </a:p>
                    <a:p>
                      <a:pPr marR="11112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latin typeface="Arial Narrow" panose="020B0606020202030204" charset="0"/>
                        <a:ea typeface="Times New Roman" panose="02020603050405020304"/>
                        <a:cs typeface="Arial Narrow" panose="020B060602020203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Wingdings" panose="05000000000000000000"/>
                        <a:buChar char=""/>
                      </a:pPr>
                      <a:r>
                        <a:rPr lang="ru-RU" sz="1600" b="1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Знакомство с тематическими картинками  </a:t>
                      </a:r>
                      <a:r>
                        <a:rPr lang="ru-RU" sz="1600" b="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«Транспорт»</a:t>
                      </a:r>
                      <a:endParaRPr lang="ru-RU" sz="1600" b="0" baseline="0" dirty="0" smtClean="0">
                        <a:latin typeface="Arial Narrow" panose="020B0606020202030204" charset="0"/>
                        <a:cs typeface="Arial Narrow" panose="020B0606020202030204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Wingdings" panose="05000000000000000000"/>
                        <a:buChar char=""/>
                      </a:pPr>
                      <a:r>
                        <a:rPr lang="ru-RU" sz="1600" b="1" baseline="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Занятия:                                                                                                        </a:t>
                      </a:r>
                      <a:r>
                        <a:rPr lang="ru-RU" sz="1600" b="0" baseline="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«Дорожные  знаки»                                                «Безопасность на дороге»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Wingdings" panose="05000000000000000000"/>
                        <a:buChar char=""/>
                      </a:pPr>
                      <a:r>
                        <a:rPr lang="ru-RU" sz="1600" b="1" baseline="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Дидактические игры: </a:t>
                      </a:r>
                      <a:r>
                        <a:rPr lang="ru-RU" sz="1600" b="0" baseline="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«Назови машину»,  «Собери автомобиль»,  «Поставь Машину в гараж»,  «Назови цвета светофора»                                                                                      </a:t>
                      </a:r>
                      <a:r>
                        <a:rPr lang="ru-RU" sz="1600" b="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 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Wingdings" panose="05000000000000000000"/>
                        <a:buNone/>
                      </a:pPr>
                      <a:endParaRPr lang="ru-RU" sz="1600" dirty="0">
                        <a:latin typeface="Arial Narrow" panose="020B0606020202030204" charset="0"/>
                        <a:ea typeface="Times New Roman" panose="02020603050405020304"/>
                        <a:cs typeface="Arial Narrow" panose="020B060602020203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Кудряшка\Рабочий стол\img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1000100" y="785300"/>
          <a:ext cx="7143800" cy="51367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768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4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4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latin typeface="Arial Narrow" panose="020B0606020202030204" charset="0"/>
                        <a:ea typeface="Times New Roman" panose="02020603050405020304"/>
                        <a:cs typeface="Arial Narrow" panose="020B0606020202030204" charset="0"/>
                      </a:endParaRPr>
                    </a:p>
                  </a:txBody>
                  <a:tcPr marL="75966" marR="75966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/>
                        <a:buChar char=""/>
                        <a:defRPr/>
                      </a:pPr>
                      <a:r>
                        <a:rPr lang="ru-RU" sz="160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Просмотр мультфильма                                                        </a:t>
                      </a:r>
                      <a:r>
                        <a:rPr lang="ru-RU" sz="1600" b="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«Уроки тетушки Совы. Дорожная азбука»</a:t>
                      </a:r>
                    </a:p>
                    <a:p>
                      <a:pPr marL="342900" lvl="0" indent="-342900" algn="l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Wingdings" panose="05000000000000000000"/>
                        <a:buChar char=""/>
                      </a:pPr>
                      <a:r>
                        <a:rPr lang="ru-RU" sz="1600" b="1" spc="-20" baseline="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Наблюдения                                                                                    </a:t>
                      </a:r>
                      <a:r>
                        <a:rPr lang="ru-RU" sz="1600" b="0" spc="-20" baseline="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« Движение транспорта»</a:t>
                      </a:r>
                      <a:r>
                        <a:rPr lang="ru-RU" sz="1600" b="1" spc="-20" baseline="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                                                                                       </a:t>
                      </a:r>
                      <a:r>
                        <a:rPr lang="ru-RU" sz="1600" b="0" spc="-15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 </a:t>
                      </a:r>
                      <a:r>
                        <a:rPr lang="ru-RU" sz="1600" b="1" baseline="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                                                                                       </a:t>
                      </a:r>
                      <a:endParaRPr lang="ru-RU" sz="1600" b="0" dirty="0">
                        <a:latin typeface="Arial Narrow" panose="020B0606020202030204" charset="0"/>
                        <a:ea typeface="Times New Roman" panose="02020603050405020304"/>
                        <a:cs typeface="Arial Narrow" panose="020B0606020202030204" charset="0"/>
                      </a:endParaRPr>
                    </a:p>
                  </a:txBody>
                  <a:tcPr marL="75966" marR="7596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9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 Narrow" panose="020B0606020202030204" charset="0"/>
                          <a:ea typeface="Times New Roman" panose="02020603050405020304"/>
                          <a:cs typeface="Arial Narrow" panose="020B0606020202030204" charset="0"/>
                        </a:rPr>
                        <a:t>Речевое</a:t>
                      </a:r>
                      <a:r>
                        <a:rPr lang="ru-RU" sz="1600" b="1" baseline="0" dirty="0" smtClean="0">
                          <a:latin typeface="Arial Narrow" panose="020B0606020202030204" charset="0"/>
                          <a:ea typeface="Times New Roman" panose="02020603050405020304"/>
                          <a:cs typeface="Arial Narrow" panose="020B0606020202030204" charset="0"/>
                        </a:rPr>
                        <a:t> развитие</a:t>
                      </a:r>
                      <a:endParaRPr lang="ru-RU" sz="1600" b="1" dirty="0">
                        <a:latin typeface="Arial Narrow" panose="020B0606020202030204" charset="0"/>
                        <a:ea typeface="Times New Roman" panose="02020603050405020304"/>
                        <a:cs typeface="Arial Narrow" panose="020B0606020202030204" charset="0"/>
                      </a:endParaRPr>
                    </a:p>
                  </a:txBody>
                  <a:tcPr marL="75966" marR="7596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ru-RU" sz="1600" b="1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    Чтение художественной литературы:</a:t>
                      </a:r>
                      <a:r>
                        <a:rPr lang="ru-RU" sz="1600" b="1" baseline="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                                               </a:t>
                      </a:r>
                      <a:r>
                        <a:rPr lang="ru-RU" sz="1600" baseline="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                                                                                                                         </a:t>
                      </a:r>
                      <a:r>
                        <a:rPr lang="ru-RU" sz="160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Б. </a:t>
                      </a:r>
                      <a:r>
                        <a:rPr lang="ru-RU" sz="1600" dirty="0" err="1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Заходер</a:t>
                      </a:r>
                      <a:r>
                        <a:rPr lang="ru-RU" sz="160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 «Шофёр», </a:t>
                      </a:r>
                      <a:r>
                        <a:rPr lang="ru-RU" sz="1600" baseline="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                                                                                                                           </a:t>
                      </a:r>
                      <a:r>
                        <a:rPr lang="ru-RU" sz="160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А</a:t>
                      </a:r>
                      <a:r>
                        <a:rPr lang="ru-RU" sz="1600" dirty="0">
                          <a:latin typeface="Arial Narrow" panose="020B0606020202030204" charset="0"/>
                          <a:cs typeface="Arial Narrow" panose="020B0606020202030204" charset="0"/>
                        </a:rPr>
                        <a:t>. Северный «Светофор», </a:t>
                      </a:r>
                      <a:r>
                        <a:rPr lang="ru-RU" sz="1600" baseline="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                                                                                                                               </a:t>
                      </a:r>
                      <a:r>
                        <a:rPr lang="ru-RU" sz="160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О</a:t>
                      </a:r>
                      <a:r>
                        <a:rPr lang="ru-RU" sz="1600" dirty="0">
                          <a:latin typeface="Arial Narrow" panose="020B0606020202030204" charset="0"/>
                          <a:cs typeface="Arial Narrow" panose="020B0606020202030204" charset="0"/>
                        </a:rPr>
                        <a:t>. </a:t>
                      </a:r>
                      <a:r>
                        <a:rPr lang="ru-RU" sz="1600" dirty="0" err="1">
                          <a:latin typeface="Arial Narrow" panose="020B0606020202030204" charset="0"/>
                          <a:cs typeface="Arial Narrow" panose="020B0606020202030204" charset="0"/>
                        </a:rPr>
                        <a:t>Тарутин</a:t>
                      </a:r>
                      <a:r>
                        <a:rPr lang="ru-RU" sz="1600" dirty="0">
                          <a:latin typeface="Arial Narrow" panose="020B0606020202030204" charset="0"/>
                          <a:cs typeface="Arial Narrow" panose="020B0606020202030204" charset="0"/>
                        </a:rPr>
                        <a:t> «</a:t>
                      </a:r>
                      <a:r>
                        <a:rPr lang="ru-RU" sz="160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Переход», </a:t>
                      </a:r>
                      <a:r>
                        <a:rPr lang="ru-RU" sz="1600" baseline="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                                                                                                                               </a:t>
                      </a:r>
                      <a:r>
                        <a:rPr lang="ru-RU" sz="160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С. Михалков «Моя улица», </a:t>
                      </a:r>
                      <a:r>
                        <a:rPr lang="ru-RU" sz="1600" baseline="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                                                                                                              </a:t>
                      </a:r>
                      <a:r>
                        <a:rPr lang="ru-RU" sz="160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М</a:t>
                      </a:r>
                      <a:r>
                        <a:rPr lang="ru-RU" sz="1600" dirty="0">
                          <a:latin typeface="Arial Narrow" panose="020B0606020202030204" charset="0"/>
                          <a:cs typeface="Arial Narrow" panose="020B0606020202030204" charset="0"/>
                        </a:rPr>
                        <a:t>. </a:t>
                      </a:r>
                      <a:r>
                        <a:rPr lang="ru-RU" sz="1600" dirty="0" err="1">
                          <a:latin typeface="Arial Narrow" panose="020B0606020202030204" charset="0"/>
                          <a:cs typeface="Arial Narrow" panose="020B0606020202030204" charset="0"/>
                        </a:rPr>
                        <a:t>Погарский</a:t>
                      </a:r>
                      <a:r>
                        <a:rPr lang="ru-RU" sz="1600" dirty="0">
                          <a:latin typeface="Arial Narrow" panose="020B0606020202030204" charset="0"/>
                          <a:cs typeface="Arial Narrow" panose="020B0606020202030204" charset="0"/>
                        </a:rPr>
                        <a:t> «Легковой автомобиль», «Пожарная машина</a:t>
                      </a:r>
                      <a:r>
                        <a:rPr lang="ru-RU" sz="160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».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ru-RU" sz="1600" b="1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    Разучивание стихотворения                                                     </a:t>
                      </a:r>
                      <a:r>
                        <a:rPr lang="ru-RU" sz="160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А. </a:t>
                      </a:r>
                      <a:r>
                        <a:rPr lang="ru-RU" sz="1600" dirty="0" err="1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Барто</a:t>
                      </a:r>
                      <a:r>
                        <a:rPr lang="ru-RU" sz="160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 «Грузовик»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ru-RU" sz="160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    </a:t>
                      </a:r>
                      <a:r>
                        <a:rPr lang="ru-RU" sz="1600" b="1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Пальчиковая гимнастика                                        </a:t>
                      </a:r>
                      <a:r>
                        <a:rPr lang="ru-RU" sz="1600" dirty="0" smtClean="0">
                          <a:latin typeface="Arial Narrow" panose="020B0606020202030204" charset="0"/>
                          <a:cs typeface="Arial Narrow" panose="020B0606020202030204" charset="0"/>
                        </a:rPr>
                        <a:t>«Машина»,                                                            «Автомобиль»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endParaRPr lang="ru-RU" sz="1600" dirty="0" smtClean="0">
                        <a:latin typeface="Arial Narrow" panose="020B0606020202030204" charset="0"/>
                        <a:cs typeface="Arial Narrow" panose="020B060602020203020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600" dirty="0">
                        <a:latin typeface="Arial Narrow" panose="020B0606020202030204" charset="0"/>
                        <a:ea typeface="Times New Roman" panose="02020603050405020304"/>
                        <a:cs typeface="Arial Narrow" panose="020B0606020202030204" charset="0"/>
                      </a:endParaRPr>
                    </a:p>
                  </a:txBody>
                  <a:tcPr marL="75966" marR="7596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966</Words>
  <Application>Microsoft Office PowerPoint</Application>
  <PresentationFormat>Экран (4:3)</PresentationFormat>
  <Paragraphs>84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Arial Narrow</vt:lpstr>
      <vt:lpstr>Calibri</vt:lpstr>
      <vt:lpstr>Times New Roman</vt:lpstr>
      <vt:lpstr>Wingdings</vt:lpstr>
      <vt:lpstr>Тема Office</vt:lpstr>
      <vt:lpstr>Презентация PowerPoint</vt:lpstr>
      <vt:lpstr>    Цель: Формирование у детей 3-4 лет базовых знаний о безопасности дорожного движения и правилах поведения на улице.  </vt:lpstr>
      <vt:lpstr> Ожидаемый результат: </vt:lpstr>
      <vt:lpstr>Введение</vt:lpstr>
      <vt:lpstr>Вид проекта: информационно-творческий.                                                             Тип проекта: познавательно - игровой.                                             Сроки реализации: краткосрочный                               Участники проекта: дети 3-4 года, родители воспитанников, сотрудники ДОУ.</vt:lpstr>
      <vt:lpstr> Содержание проектной деятельности </vt:lpstr>
      <vt:lpstr> Основной этап Работа с детьми: подвижные игры, дидактические и сюжетно-ролевые игры, наблюдения, чтение художественных произведений, продуктивные виды деятельности. Работа с родителями: консультации, памятки, буклеты, беседы, оформление папок передвижек, совместное изготовление дидактического материала.  </vt:lpstr>
      <vt:lpstr>   План реализации проекта </vt:lpstr>
      <vt:lpstr>Презентация PowerPoint</vt:lpstr>
      <vt:lpstr>Презентация PowerPoint</vt:lpstr>
      <vt:lpstr>Работа с родителями</vt:lpstr>
      <vt:lpstr>Сюжетные игры                    Дидактические игры </vt:lpstr>
      <vt:lpstr>Рассматривание</vt:lpstr>
      <vt:lpstr>Результативность работы</vt:lpstr>
      <vt:lpstr>Заключение</vt:lpstr>
      <vt:lpstr>Литература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ЧДОУ РО «НЕРПЦ (МП)»                       «Православный детский сад имени преподобного  Сергия Радонежского города Арзамас»</dc:title>
  <dc:creator>Кудряшка</dc:creator>
  <cp:lastModifiedBy>Надежда</cp:lastModifiedBy>
  <cp:revision>108</cp:revision>
  <dcterms:created xsi:type="dcterms:W3CDTF">2019-05-10T13:08:00Z</dcterms:created>
  <dcterms:modified xsi:type="dcterms:W3CDTF">2026-02-03T08:00:25Z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16484087016246B08965ED6AE8F5C6FC_12</vt:lpwstr>
  </property>
  <property fmtid="{D5CDD505-2E9C-101B-9397-08002B2CF9AE}" pid="3" name="KSOProductBuildVer">
    <vt:lpwstr>1049-12.2.0.19805</vt:lpwstr>
  </property>
</Properties>
</file>