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E9D"/>
    <a:srgbClr val="0688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687388" y="685800"/>
            <a:ext cx="7769225" cy="5486400"/>
          </a:xfrm>
          <a:prstGeom prst="rect">
            <a:avLst/>
          </a:prstGeom>
          <a:solidFill>
            <a:srgbClr val="FCEE9D"/>
          </a:solidFill>
          <a:ln w="508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914400" y="914400"/>
            <a:ext cx="7313613" cy="50276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6" name="Picture 12" descr="kindergarten_diploma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3" y="42863"/>
            <a:ext cx="9134475" cy="677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362200" y="1295400"/>
            <a:ext cx="4419600" cy="990600"/>
          </a:xfrm>
        </p:spPr>
        <p:txBody>
          <a:bodyPr/>
          <a:lstStyle>
            <a:lvl1pPr algn="ctr">
              <a:defRPr sz="3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362200"/>
            <a:ext cx="6400800" cy="838200"/>
          </a:xfrm>
        </p:spPr>
        <p:txBody>
          <a:bodyPr wrap="none"/>
          <a:lstStyle>
            <a:lvl1pPr marL="0" indent="0" algn="ctr">
              <a:buFontTx/>
              <a:buNone/>
              <a:defRPr sz="46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638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34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24600" y="990600"/>
            <a:ext cx="1752600" cy="4876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990600"/>
            <a:ext cx="5105400" cy="4876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31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48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7007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209800"/>
            <a:ext cx="34290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34290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26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31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1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2189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6969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2712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687388" y="685800"/>
            <a:ext cx="7769225" cy="5486400"/>
          </a:xfrm>
          <a:prstGeom prst="rect">
            <a:avLst/>
          </a:prstGeom>
          <a:solidFill>
            <a:srgbClr val="FCEE9D"/>
          </a:solidFill>
          <a:ln w="508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914400" y="914400"/>
            <a:ext cx="7313613" cy="5027613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28" name="Picture 14" descr="kindergarten_diploma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3" y="42863"/>
            <a:ext cx="9134475" cy="677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990600"/>
            <a:ext cx="7010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209800"/>
            <a:ext cx="7010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211960" y="3501008"/>
            <a:ext cx="3484240" cy="1872208"/>
          </a:xfrm>
        </p:spPr>
        <p:txBody>
          <a:bodyPr/>
          <a:lstStyle/>
          <a:p>
            <a:pPr eaLnBrk="1" hangingPunct="1"/>
            <a:endParaRPr lang="ru-RU" sz="1800" dirty="0" smtClean="0"/>
          </a:p>
          <a:p>
            <a:pPr eaLnBrk="1" hangingPunct="1"/>
            <a:endParaRPr lang="ru-RU" sz="1800" dirty="0"/>
          </a:p>
          <a:p>
            <a:pPr eaLnBrk="1" hangingPunct="1"/>
            <a:r>
              <a:rPr lang="ru-RU" sz="1800" b="1" i="1" dirty="0" smtClean="0"/>
              <a:t>Подготовила: воспитатель</a:t>
            </a:r>
          </a:p>
          <a:p>
            <a:pPr eaLnBrk="1" hangingPunct="1"/>
            <a:r>
              <a:rPr lang="ru-RU" sz="1800" b="1" i="1" dirty="0" err="1" smtClean="0"/>
              <a:t>Климина</a:t>
            </a:r>
            <a:r>
              <a:rPr lang="ru-RU" sz="1800" b="1" i="1" dirty="0" smtClean="0"/>
              <a:t> Н.А.</a:t>
            </a:r>
          </a:p>
          <a:p>
            <a:pPr eaLnBrk="1" hangingPunct="1"/>
            <a:endParaRPr lang="ru-RU" sz="1800" b="1" i="1" dirty="0"/>
          </a:p>
          <a:p>
            <a:pPr eaLnBrk="1" hangingPunct="1"/>
            <a:endParaRPr lang="ru-RU" dirty="0" smtClean="0"/>
          </a:p>
        </p:txBody>
      </p:sp>
      <p:sp>
        <p:nvSpPr>
          <p:cNvPr id="3076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2362200" y="1916832"/>
            <a:ext cx="4419600" cy="1872208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FF0000"/>
                </a:solidFill>
              </a:rPr>
              <a:t>Экологический проект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«Волшебный песок»</a:t>
            </a: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91680" y="990600"/>
            <a:ext cx="6385520" cy="99824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Песочная картина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1988840"/>
            <a:ext cx="4680520" cy="3657600"/>
          </a:xfrm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167940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99592" y="1268760"/>
            <a:ext cx="3456384" cy="360040"/>
          </a:xfrm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«Печём печенье»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845" y="1772816"/>
            <a:ext cx="2963466" cy="3816424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427998"/>
            <a:ext cx="2963466" cy="3735264"/>
          </a:xfrm>
        </p:spPr>
      </p:pic>
    </p:spTree>
    <p:extLst>
      <p:ext uri="{BB962C8B-B14F-4D97-AF65-F5344CB8AC3E}">
        <p14:creationId xmlns:p14="http://schemas.microsoft.com/office/powerpoint/2010/main" val="40329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800" y="1196752"/>
            <a:ext cx="3381772" cy="504056"/>
          </a:xfrm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«Сыпучий песок»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2132856"/>
            <a:ext cx="3312368" cy="3633267"/>
          </a:xfrm>
        </p:spPr>
      </p:pic>
    </p:spTree>
    <p:extLst>
      <p:ext uri="{BB962C8B-B14F-4D97-AF65-F5344CB8AC3E}">
        <p14:creationId xmlns:p14="http://schemas.microsoft.com/office/powerpoint/2010/main" val="1857196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вгений\Desktop\p59_letn_dosug2_0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3352800" cy="446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066800" y="990600"/>
            <a:ext cx="7010400" cy="710208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Консультации для родителей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pic>
        <p:nvPicPr>
          <p:cNvPr id="15" name="Объект 14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1772816"/>
            <a:ext cx="2952328" cy="3657600"/>
          </a:xfrm>
        </p:spPr>
      </p:pic>
      <p:pic>
        <p:nvPicPr>
          <p:cNvPr id="16" name="Объект 15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3068960"/>
            <a:ext cx="3429000" cy="2571750"/>
          </a:xfrm>
        </p:spPr>
      </p:pic>
    </p:spTree>
    <p:extLst>
      <p:ext uri="{BB962C8B-B14F-4D97-AF65-F5344CB8AC3E}">
        <p14:creationId xmlns:p14="http://schemas.microsoft.com/office/powerpoint/2010/main" val="234642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66800" y="990600"/>
            <a:ext cx="7010400" cy="710208"/>
          </a:xfrm>
        </p:spPr>
        <p:txBody>
          <a:bodyPr/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Вывод: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66800" y="1628800"/>
            <a:ext cx="7010400" cy="4238600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- Тема разработанного проекта выбрана с учетом возрастных особенностей детей младшего возраста и объема информации, которая может быть ими принята, что позитивно повлияло на эмоциональное самочувствие детей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- Отмечалась положительная реакция и эмоциональный отклик детей на игры  с песком, дети  проявляли интерес и желание играть. Сформировались  игровые навыки с песком.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- наладились доверительные отношения с детьми, что положительно повлияло на эмоциональное благополучие в группе.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1600" dirty="0">
                <a:latin typeface="Calibri"/>
                <a:ea typeface="Times New Roman"/>
                <a:cs typeface="Times New Roman"/>
              </a:rPr>
              <a:t>- родители активно включились в практическую, экспериментальную и игровую деятельность с детьми.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endParaRPr lang="ru-RU" sz="2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483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2276872"/>
            <a:ext cx="676875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</a:t>
            </a:r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 внимание!!!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425466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990600"/>
            <a:ext cx="6768752" cy="42217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Актуальность проекта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628800"/>
            <a:ext cx="7010400" cy="4238600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1800" dirty="0" smtClean="0">
                <a:effectLst/>
                <a:ea typeface="Times New Roman"/>
                <a:cs typeface="Times New Roman"/>
              </a:rPr>
              <a:t>Федеральный государственный образовательный стандарт дошкольного образования настоятельно рекомендует применять в работе проектную и экспериментально-исследовательскую технологии, которые позволяют поднять уровень дошкольного образования на более высокую и качественную ступень. Конечно, по отношению к детям младшего дошкольного возраста проектная и экспериментальная деятельность во многом упрощена и носит игровой характер. В дошкольном возрасте экспериментирование является ведущим, а впервые три года - практически единственным способом познания мира.</a:t>
            </a:r>
            <a:endParaRPr lang="ru-RU" sz="1800" dirty="0">
              <a:ea typeface="Times New Roman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1800" b="1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Экспериментирование</a:t>
            </a:r>
            <a:r>
              <a:rPr lang="ru-RU" sz="1800" dirty="0" smtClean="0">
                <a:effectLst/>
                <a:ea typeface="Times New Roman"/>
                <a:cs typeface="Times New Roman"/>
              </a:rPr>
              <a:t> - прямой путь к воспитанию неординарных, смышлёных детей.</a:t>
            </a:r>
            <a:endParaRPr lang="ru-RU" sz="1800" dirty="0" smtClean="0">
              <a:effectLst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5263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268760"/>
            <a:ext cx="7010400" cy="288032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2800" b="1" dirty="0" smtClean="0">
                <a:solidFill>
                  <a:srgbClr val="FF0000"/>
                </a:solidFill>
                <a:effectLst/>
                <a:latin typeface="Calibri"/>
                <a:ea typeface="Times New Roman"/>
                <a:cs typeface="Times New Roman"/>
              </a:rPr>
              <a:t>Для малышей игры с песком: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800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484784"/>
            <a:ext cx="7010400" cy="4382616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Times New Roman"/>
              </a:rPr>
              <a:t> Позволяют справляться с эмоциональным состоянием, что крайне актуально для детей младшего дошкольного возраста.</a:t>
            </a:r>
            <a:endParaRPr lang="ru-RU" sz="28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 smtClean="0">
                <a:effectLst/>
                <a:latin typeface="Calibri"/>
                <a:ea typeface="Times New Roman"/>
                <a:cs typeface="Times New Roman"/>
              </a:rPr>
              <a:t>Вовлекают детей в интереснейший процесс познания окружающей среды.</a:t>
            </a:r>
            <a:endParaRPr lang="ru-RU" sz="28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9239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124744"/>
            <a:ext cx="7010400" cy="4742656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Тип проекта:</a:t>
            </a:r>
            <a:r>
              <a:rPr lang="ru-RU" sz="24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 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познавательно-исследовательский, </a:t>
            </a:r>
            <a:r>
              <a:rPr lang="ru-RU" sz="2400" dirty="0" smtClean="0">
                <a:latin typeface="Calibri"/>
                <a:ea typeface="Calibri"/>
                <a:cs typeface="Times New Roman"/>
              </a:rPr>
              <a:t> игровой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Цель</a:t>
            </a:r>
            <a:r>
              <a:rPr lang="ru-RU" sz="2400" b="1" dirty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:</a:t>
            </a:r>
            <a:r>
              <a:rPr lang="ru-RU" sz="2400" b="1" dirty="0">
                <a:latin typeface="Calibri"/>
                <a:ea typeface="Times New Roman"/>
                <a:cs typeface="Times New Roman"/>
              </a:rPr>
              <a:t> </a:t>
            </a:r>
            <a:r>
              <a:rPr lang="ru-RU" sz="2400" dirty="0">
                <a:latin typeface="Calibri"/>
                <a:ea typeface="Times New Roman"/>
                <a:cs typeface="Times New Roman"/>
              </a:rPr>
              <a:t>Развивать познавательную и речевую активность детей в процессе экспериментирования, способствовать расширению знаний о свойствах сухого и мокрого песка.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2400" b="1" dirty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Участники проекта</a:t>
            </a:r>
            <a:r>
              <a:rPr lang="ru-RU" sz="2400" dirty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:</a:t>
            </a:r>
            <a:r>
              <a:rPr lang="ru-RU" sz="2400" dirty="0">
                <a:latin typeface="Calibri"/>
                <a:ea typeface="Times New Roman"/>
                <a:cs typeface="Times New Roman"/>
              </a:rPr>
              <a:t> </a:t>
            </a:r>
            <a:r>
              <a:rPr lang="ru-RU" sz="2400" dirty="0" smtClean="0">
                <a:latin typeface="Calibri"/>
                <a:ea typeface="Times New Roman"/>
                <a:cs typeface="Times New Roman"/>
              </a:rPr>
              <a:t>воспитанники, </a:t>
            </a:r>
            <a:r>
              <a:rPr lang="ru-RU" sz="2400" dirty="0">
                <a:latin typeface="Calibri"/>
                <a:ea typeface="Times New Roman"/>
                <a:cs typeface="Times New Roman"/>
              </a:rPr>
              <a:t>воспитатель группы, родители воспитанников.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35866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24744"/>
            <a:ext cx="7010400" cy="50405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Предварительная работа: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700808"/>
            <a:ext cx="7010400" cy="4166592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1.Анализ методической и художественной литературы</a:t>
            </a:r>
          </a:p>
          <a:p>
            <a:pPr marL="0" indent="0">
              <a:buNone/>
            </a:pPr>
            <a:r>
              <a:rPr lang="ru-RU" sz="2800" dirty="0" smtClean="0"/>
              <a:t>2.Планирование деятельности по теме</a:t>
            </a:r>
          </a:p>
          <a:p>
            <a:pPr marL="0" indent="0">
              <a:buNone/>
            </a:pPr>
            <a:r>
              <a:rPr lang="ru-RU" sz="2800" dirty="0" smtClean="0"/>
              <a:t>3.Работа с родителями - проведение консультаций «Игры с песком дома», «Песочная терапия».</a:t>
            </a:r>
          </a:p>
          <a:p>
            <a:pPr marL="0" indent="0">
              <a:buNone/>
            </a:pPr>
            <a:r>
              <a:rPr lang="ru-RU" sz="2800" dirty="0" smtClean="0"/>
              <a:t>4.Подготовка дидактического и демонстрационного материала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409781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412776"/>
            <a:ext cx="7010400" cy="79208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latin typeface="Calibri"/>
                <a:ea typeface="Times New Roman"/>
                <a:cs typeface="Times New Roman"/>
              </a:rPr>
              <a:t> </a:t>
            </a:r>
            <a:r>
              <a:rPr lang="ru-RU" b="1" dirty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Ожидаемые результаты:</a:t>
            </a:r>
            <a: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40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844824"/>
            <a:ext cx="7010400" cy="4022576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2400" dirty="0">
                <a:latin typeface="Calibri"/>
                <a:ea typeface="Times New Roman"/>
                <a:cs typeface="Times New Roman"/>
              </a:rPr>
              <a:t>Формирование умения осознанно выполнять действия с сухим и влажным песком. При необходимости добавлять воду в сухой песок. Проявление у детей элементарного контроля за способом действия. Воспитание интереса к результату и чувства удовлетворения от деятельности.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518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1700808"/>
            <a:ext cx="2743200" cy="367240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990600"/>
            <a:ext cx="7010400" cy="494184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Свойства сухого и мокрого песка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59632" y="1698051"/>
            <a:ext cx="2808312" cy="376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17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43608" y="908721"/>
            <a:ext cx="3453780" cy="86409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Рисуем палочкой на песке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1916831"/>
            <a:ext cx="2895228" cy="3240361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645025" y="1124744"/>
            <a:ext cx="3383359" cy="720081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«Оставь свой след на песке»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1844675"/>
            <a:ext cx="3168352" cy="3312517"/>
          </a:xfrm>
        </p:spPr>
      </p:pic>
    </p:spTree>
    <p:extLst>
      <p:ext uri="{BB962C8B-B14F-4D97-AF65-F5344CB8AC3E}">
        <p14:creationId xmlns:p14="http://schemas.microsoft.com/office/powerpoint/2010/main" val="280431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ru-RU" b="1" i="1" dirty="0" smtClean="0">
                <a:solidFill>
                  <a:srgbClr val="FF0000"/>
                </a:solidFill>
              </a:rPr>
              <a:t>игра «Песочные секреты»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63008" y="3180087"/>
            <a:ext cx="3386902" cy="26873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855824"/>
            <a:ext cx="4011833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5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иплом детского сада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Диплом детского сада</Template>
  <TotalTime>160</TotalTime>
  <Words>299</Words>
  <Application>Microsoft Office PowerPoint</Application>
  <PresentationFormat>Экран (4:3)</PresentationFormat>
  <Paragraphs>36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Garamond</vt:lpstr>
      <vt:lpstr>Times New Roman</vt:lpstr>
      <vt:lpstr>Диплом детского сада</vt:lpstr>
      <vt:lpstr>Экологический проект «Волшебный песок»</vt:lpstr>
      <vt:lpstr>Актуальность проекта</vt:lpstr>
      <vt:lpstr>Для малышей игры с песком: </vt:lpstr>
      <vt:lpstr>Презентация PowerPoint</vt:lpstr>
      <vt:lpstr>Предварительная работа:</vt:lpstr>
      <vt:lpstr> Ожидаемые результаты: </vt:lpstr>
      <vt:lpstr>Свойства сухого и мокрого песка</vt:lpstr>
      <vt:lpstr>Презентация PowerPoint</vt:lpstr>
      <vt:lpstr>игра «Песочные секреты»</vt:lpstr>
      <vt:lpstr>Песочная картина</vt:lpstr>
      <vt:lpstr>Презентация PowerPoint</vt:lpstr>
      <vt:lpstr>Презентация PowerPoint</vt:lpstr>
      <vt:lpstr>Консультации для родителей</vt:lpstr>
      <vt:lpstr>Вывод: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</dc:creator>
  <cp:lastModifiedBy>Надежда</cp:lastModifiedBy>
  <cp:revision>15</cp:revision>
  <dcterms:created xsi:type="dcterms:W3CDTF">2018-08-29T15:21:26Z</dcterms:created>
  <dcterms:modified xsi:type="dcterms:W3CDTF">2026-02-03T08:06:56Z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TC101130471049</vt:lpwstr>
  </property>
</Properties>
</file>